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4"/>
  </p:sldMasterIdLst>
  <p:notesMasterIdLst>
    <p:notesMasterId r:id="rId23"/>
  </p:notesMasterIdLst>
  <p:sldIdLst>
    <p:sldId id="263" r:id="rId5"/>
    <p:sldId id="264" r:id="rId6"/>
    <p:sldId id="265" r:id="rId7"/>
    <p:sldId id="266" r:id="rId8"/>
    <p:sldId id="293" r:id="rId9"/>
    <p:sldId id="294" r:id="rId10"/>
    <p:sldId id="296" r:id="rId11"/>
    <p:sldId id="301" r:id="rId12"/>
    <p:sldId id="298" r:id="rId13"/>
    <p:sldId id="303" r:id="rId14"/>
    <p:sldId id="304" r:id="rId15"/>
    <p:sldId id="295" r:id="rId16"/>
    <p:sldId id="300" r:id="rId17"/>
    <p:sldId id="277" r:id="rId18"/>
    <p:sldId id="276" r:id="rId19"/>
    <p:sldId id="275" r:id="rId20"/>
    <p:sldId id="292" r:id="rId21"/>
    <p:sldId id="29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ADE"/>
    <a:srgbClr val="131418"/>
    <a:srgbClr val="F0BE54"/>
    <a:srgbClr val="2983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13"/>
    <p:restoredTop sz="92410"/>
  </p:normalViewPr>
  <p:slideViewPr>
    <p:cSldViewPr snapToGrid="0" snapToObjects="1">
      <p:cViewPr varScale="1">
        <p:scale>
          <a:sx n="115" d="100"/>
          <a:sy n="115" d="100"/>
        </p:scale>
        <p:origin x="208" y="3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e N. Hall" userId="S::bnhall@jmcss.org::97cde17d-a5bd-4107-af15-57620be25c79" providerId="AD" clId="Web-{5F8CE876-1F89-76DC-34AA-96D80589ECBF}"/>
    <pc:docChg chg="delSld">
      <pc:chgData name="Brooke N. Hall" userId="S::bnhall@jmcss.org::97cde17d-a5bd-4107-af15-57620be25c79" providerId="AD" clId="Web-{5F8CE876-1F89-76DC-34AA-96D80589ECBF}" dt="2018-08-28T14:25:14.700" v="1"/>
      <pc:docMkLst>
        <pc:docMk/>
      </pc:docMkLst>
      <pc:sldChg chg="del">
        <pc:chgData name="Brooke N. Hall" userId="S::bnhall@jmcss.org::97cde17d-a5bd-4107-af15-57620be25c79" providerId="AD" clId="Web-{5F8CE876-1F89-76DC-34AA-96D80589ECBF}" dt="2018-08-28T14:25:14.700" v="1"/>
        <pc:sldMkLst>
          <pc:docMk/>
          <pc:sldMk cId="4252976129" sldId="297"/>
        </pc:sldMkLst>
      </pc:sldChg>
      <pc:sldChg chg="del">
        <pc:chgData name="Brooke N. Hall" userId="S::bnhall@jmcss.org::97cde17d-a5bd-4107-af15-57620be25c79" providerId="AD" clId="Web-{5F8CE876-1F89-76DC-34AA-96D80589ECBF}" dt="2018-08-28T14:25:11.887" v="0"/>
        <pc:sldMkLst>
          <pc:docMk/>
          <pc:sldMk cId="765648082"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CA082-9E26-6648-886B-E34EEBA95B50}" type="datetimeFigureOut">
              <a:rPr lang="en-US" smtClean="0"/>
              <a:t>8/28/2018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71C03-32FE-9E4B-A593-360DDE611105}" type="slidenum">
              <a:rPr lang="en-US" smtClean="0"/>
              <a:t>‹#›</a:t>
            </a:fld>
            <a:endParaRPr lang="en-US" dirty="0"/>
          </a:p>
        </p:txBody>
      </p:sp>
    </p:spTree>
    <p:extLst>
      <p:ext uri="{BB962C8B-B14F-4D97-AF65-F5344CB8AC3E}">
        <p14:creationId xmlns:p14="http://schemas.microsoft.com/office/powerpoint/2010/main" val="1088296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1</a:t>
            </a:fld>
            <a:endParaRPr lang="en-US" dirty="0"/>
          </a:p>
        </p:txBody>
      </p:sp>
    </p:spTree>
    <p:extLst>
      <p:ext uri="{BB962C8B-B14F-4D97-AF65-F5344CB8AC3E}">
        <p14:creationId xmlns:p14="http://schemas.microsoft.com/office/powerpoint/2010/main" val="1002419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12</a:t>
            </a:fld>
            <a:endParaRPr lang="en-US" dirty="0"/>
          </a:p>
        </p:txBody>
      </p:sp>
    </p:spTree>
    <p:extLst>
      <p:ext uri="{BB962C8B-B14F-4D97-AF65-F5344CB8AC3E}">
        <p14:creationId xmlns:p14="http://schemas.microsoft.com/office/powerpoint/2010/main" val="14066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13</a:t>
            </a:fld>
            <a:endParaRPr lang="en-US" dirty="0"/>
          </a:p>
        </p:txBody>
      </p:sp>
    </p:spTree>
    <p:extLst>
      <p:ext uri="{BB962C8B-B14F-4D97-AF65-F5344CB8AC3E}">
        <p14:creationId xmlns:p14="http://schemas.microsoft.com/office/powerpoint/2010/main" val="1707140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14</a:t>
            </a:fld>
            <a:endParaRPr lang="en-US" dirty="0"/>
          </a:p>
        </p:txBody>
      </p:sp>
    </p:spTree>
    <p:extLst>
      <p:ext uri="{BB962C8B-B14F-4D97-AF65-F5344CB8AC3E}">
        <p14:creationId xmlns:p14="http://schemas.microsoft.com/office/powerpoint/2010/main" val="2478745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15</a:t>
            </a:fld>
            <a:endParaRPr lang="en-US" dirty="0"/>
          </a:p>
        </p:txBody>
      </p:sp>
    </p:spTree>
    <p:extLst>
      <p:ext uri="{BB962C8B-B14F-4D97-AF65-F5344CB8AC3E}">
        <p14:creationId xmlns:p14="http://schemas.microsoft.com/office/powerpoint/2010/main" val="53512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16</a:t>
            </a:fld>
            <a:endParaRPr lang="en-US" dirty="0"/>
          </a:p>
        </p:txBody>
      </p:sp>
    </p:spTree>
    <p:extLst>
      <p:ext uri="{BB962C8B-B14F-4D97-AF65-F5344CB8AC3E}">
        <p14:creationId xmlns:p14="http://schemas.microsoft.com/office/powerpoint/2010/main" val="2516210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17</a:t>
            </a:fld>
            <a:endParaRPr lang="en-US" dirty="0"/>
          </a:p>
        </p:txBody>
      </p:sp>
    </p:spTree>
    <p:extLst>
      <p:ext uri="{BB962C8B-B14F-4D97-AF65-F5344CB8AC3E}">
        <p14:creationId xmlns:p14="http://schemas.microsoft.com/office/powerpoint/2010/main" val="165679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18</a:t>
            </a:fld>
            <a:endParaRPr lang="en-US" dirty="0"/>
          </a:p>
        </p:txBody>
      </p:sp>
    </p:spTree>
    <p:extLst>
      <p:ext uri="{BB962C8B-B14F-4D97-AF65-F5344CB8AC3E}">
        <p14:creationId xmlns:p14="http://schemas.microsoft.com/office/powerpoint/2010/main" val="4085365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19</a:t>
            </a:fld>
            <a:endParaRPr lang="en-US" dirty="0"/>
          </a:p>
        </p:txBody>
      </p:sp>
    </p:spTree>
    <p:extLst>
      <p:ext uri="{BB962C8B-B14F-4D97-AF65-F5344CB8AC3E}">
        <p14:creationId xmlns:p14="http://schemas.microsoft.com/office/powerpoint/2010/main" val="204408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2</a:t>
            </a:fld>
            <a:endParaRPr lang="en-US" dirty="0"/>
          </a:p>
        </p:txBody>
      </p:sp>
    </p:spTree>
    <p:extLst>
      <p:ext uri="{BB962C8B-B14F-4D97-AF65-F5344CB8AC3E}">
        <p14:creationId xmlns:p14="http://schemas.microsoft.com/office/powerpoint/2010/main" val="145533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3</a:t>
            </a:fld>
            <a:endParaRPr lang="en-US" dirty="0"/>
          </a:p>
        </p:txBody>
      </p:sp>
    </p:spTree>
    <p:extLst>
      <p:ext uri="{BB962C8B-B14F-4D97-AF65-F5344CB8AC3E}">
        <p14:creationId xmlns:p14="http://schemas.microsoft.com/office/powerpoint/2010/main" val="311039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4</a:t>
            </a:fld>
            <a:endParaRPr lang="en-US" dirty="0"/>
          </a:p>
        </p:txBody>
      </p:sp>
    </p:spTree>
    <p:extLst>
      <p:ext uri="{BB962C8B-B14F-4D97-AF65-F5344CB8AC3E}">
        <p14:creationId xmlns:p14="http://schemas.microsoft.com/office/powerpoint/2010/main" val="393007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5</a:t>
            </a:fld>
            <a:endParaRPr lang="en-US" dirty="0"/>
          </a:p>
        </p:txBody>
      </p:sp>
    </p:spTree>
    <p:extLst>
      <p:ext uri="{BB962C8B-B14F-4D97-AF65-F5344CB8AC3E}">
        <p14:creationId xmlns:p14="http://schemas.microsoft.com/office/powerpoint/2010/main" val="324741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6</a:t>
            </a:fld>
            <a:endParaRPr lang="en-US" dirty="0"/>
          </a:p>
        </p:txBody>
      </p:sp>
    </p:spTree>
    <p:extLst>
      <p:ext uri="{BB962C8B-B14F-4D97-AF65-F5344CB8AC3E}">
        <p14:creationId xmlns:p14="http://schemas.microsoft.com/office/powerpoint/2010/main" val="417416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7</a:t>
            </a:fld>
            <a:endParaRPr lang="en-US" dirty="0"/>
          </a:p>
        </p:txBody>
      </p:sp>
    </p:spTree>
    <p:extLst>
      <p:ext uri="{BB962C8B-B14F-4D97-AF65-F5344CB8AC3E}">
        <p14:creationId xmlns:p14="http://schemas.microsoft.com/office/powerpoint/2010/main" val="2785802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8</a:t>
            </a:fld>
            <a:endParaRPr lang="en-US" dirty="0"/>
          </a:p>
        </p:txBody>
      </p:sp>
    </p:spTree>
    <p:extLst>
      <p:ext uri="{BB962C8B-B14F-4D97-AF65-F5344CB8AC3E}">
        <p14:creationId xmlns:p14="http://schemas.microsoft.com/office/powerpoint/2010/main" val="87635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71C03-32FE-9E4B-A593-360DDE611105}" type="slidenum">
              <a:rPr lang="en-US" smtClean="0"/>
              <a:t>11</a:t>
            </a:fld>
            <a:endParaRPr lang="en-US" dirty="0"/>
          </a:p>
        </p:txBody>
      </p:sp>
    </p:spTree>
    <p:extLst>
      <p:ext uri="{BB962C8B-B14F-4D97-AF65-F5344CB8AC3E}">
        <p14:creationId xmlns:p14="http://schemas.microsoft.com/office/powerpoint/2010/main" val="1823896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131418"/>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29838A"/>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0" y="0"/>
            <a:ext cx="12188825" cy="628444"/>
            <a:chOff x="0" y="0"/>
            <a:chExt cx="12188825" cy="628444"/>
          </a:xfrm>
        </p:grpSpPr>
        <p:sp>
          <p:nvSpPr>
            <p:cNvPr id="10" name="Rectangle 9"/>
            <p:cNvSpPr/>
            <p:nvPr userDrawn="1"/>
          </p:nvSpPr>
          <p:spPr>
            <a:xfrm>
              <a:off x="0" y="0"/>
              <a:ext cx="12188825" cy="628444"/>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4912" y="42988"/>
              <a:ext cx="490887" cy="517068"/>
            </a:xfrm>
            <a:prstGeom prst="rect">
              <a:avLst/>
            </a:prstGeom>
          </p:spPr>
        </p:pic>
        <p:sp>
          <p:nvSpPr>
            <p:cNvPr id="12" name="TextBox 11"/>
            <p:cNvSpPr txBox="1"/>
            <p:nvPr userDrawn="1"/>
          </p:nvSpPr>
          <p:spPr>
            <a:xfrm>
              <a:off x="9550399" y="23256"/>
              <a:ext cx="2256184" cy="584775"/>
            </a:xfrm>
            <a:prstGeom prst="rect">
              <a:avLst/>
            </a:prstGeom>
            <a:noFill/>
          </p:spPr>
          <p:txBody>
            <a:bodyPr wrap="square" rtlCol="0">
              <a:spAutoFit/>
            </a:bodyPr>
            <a:lstStyle/>
            <a:p>
              <a:pPr algn="ctr"/>
              <a:r>
                <a:rPr lang="en-US" sz="2000" b="0" i="0" spc="0" dirty="0">
                  <a:solidFill>
                    <a:schemeClr val="bg1"/>
                  </a:solidFill>
                  <a:latin typeface="Impact" charset="0"/>
                  <a:ea typeface="Impact" charset="0"/>
                  <a:cs typeface="Impact" charset="0"/>
                </a:rPr>
                <a:t>JACKSON - MADISON</a:t>
              </a:r>
              <a:br>
                <a:rPr lang="en-US" b="0" i="0" baseline="0" dirty="0">
                  <a:solidFill>
                    <a:schemeClr val="bg1"/>
                  </a:solidFill>
                  <a:latin typeface="Helvetica" charset="0"/>
                  <a:ea typeface="Helvetica" charset="0"/>
                  <a:cs typeface="Helvetica" charset="0"/>
                </a:rPr>
              </a:br>
              <a:r>
                <a:rPr lang="en-US" sz="1200" b="1" i="0" baseline="0" dirty="0">
                  <a:solidFill>
                    <a:schemeClr val="bg1"/>
                  </a:solidFill>
                  <a:latin typeface="Geneva" charset="0"/>
                  <a:ea typeface="Geneva" charset="0"/>
                  <a:cs typeface="Geneva" charset="0"/>
                </a:rPr>
                <a:t>County School System</a:t>
              </a:r>
              <a:endParaRPr lang="en-US" sz="1200" b="1" i="0" dirty="0">
                <a:solidFill>
                  <a:schemeClr val="bg1"/>
                </a:solidFill>
                <a:latin typeface="Geneva" charset="0"/>
                <a:ea typeface="Geneva" charset="0"/>
                <a:cs typeface="Geneva"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3141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1972734"/>
            <a:ext cx="10058400" cy="4023360"/>
          </a:xfrm>
        </p:spPr>
        <p:txBody>
          <a:bodyPr vert="eaVert" lIns="45720" tIns="0" rIns="45720" bIns="0"/>
          <a:lstStyle>
            <a:lvl1pPr>
              <a:defRPr>
                <a:solidFill>
                  <a:srgbClr val="131418"/>
                </a:solidFill>
              </a:defRPr>
            </a:lvl1pPr>
            <a:lvl2pPr>
              <a:defRPr>
                <a:solidFill>
                  <a:srgbClr val="131418"/>
                </a:solidFill>
              </a:defRPr>
            </a:lvl2pPr>
            <a:lvl3pPr>
              <a:defRPr>
                <a:solidFill>
                  <a:srgbClr val="131418"/>
                </a:solidFill>
              </a:defRPr>
            </a:lvl3pPr>
            <a:lvl4pPr>
              <a:defRPr>
                <a:solidFill>
                  <a:srgbClr val="131418"/>
                </a:solidFill>
              </a:defRPr>
            </a:lvl4pPr>
            <a:lvl5pPr>
              <a:defRPr>
                <a:solidFill>
                  <a:srgbClr val="13141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790560"/>
            <a:ext cx="2628900" cy="5381639"/>
          </a:xfrm>
        </p:spPr>
        <p:txBody>
          <a:bodyPr vert="eaVert"/>
          <a:lstStyle>
            <a:lvl1pPr>
              <a:defRPr>
                <a:solidFill>
                  <a:srgbClr val="13141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790560"/>
            <a:ext cx="7734300" cy="5381640"/>
          </a:xfrm>
        </p:spPr>
        <p:txBody>
          <a:bodyPr vert="eaVert" lIns="45720" tIns="0" rIns="45720" bIns="0"/>
          <a:lstStyle>
            <a:lvl1pPr>
              <a:defRPr>
                <a:solidFill>
                  <a:srgbClr val="131418"/>
                </a:solidFill>
              </a:defRPr>
            </a:lvl1pPr>
            <a:lvl2pPr>
              <a:defRPr>
                <a:solidFill>
                  <a:srgbClr val="131418"/>
                </a:solidFill>
              </a:defRPr>
            </a:lvl2pPr>
            <a:lvl3pPr>
              <a:defRPr>
                <a:solidFill>
                  <a:srgbClr val="131418"/>
                </a:solidFill>
              </a:defRPr>
            </a:lvl3pPr>
            <a:lvl4pPr>
              <a:defRPr>
                <a:solidFill>
                  <a:srgbClr val="131418"/>
                </a:solidFill>
              </a:defRPr>
            </a:lvl4pPr>
            <a:lvl5pPr>
              <a:defRPr>
                <a:solidFill>
                  <a:srgbClr val="13141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grpSp>
        <p:nvGrpSpPr>
          <p:cNvPr id="9" name="Group 8"/>
          <p:cNvGrpSpPr/>
          <p:nvPr userDrawn="1"/>
        </p:nvGrpSpPr>
        <p:grpSpPr>
          <a:xfrm>
            <a:off x="0" y="0"/>
            <a:ext cx="12188825" cy="628444"/>
            <a:chOff x="0" y="0"/>
            <a:chExt cx="12188825" cy="628444"/>
          </a:xfrm>
        </p:grpSpPr>
        <p:sp>
          <p:nvSpPr>
            <p:cNvPr id="10" name="Rectangle 9"/>
            <p:cNvSpPr/>
            <p:nvPr userDrawn="1"/>
          </p:nvSpPr>
          <p:spPr>
            <a:xfrm>
              <a:off x="0" y="0"/>
              <a:ext cx="12188825" cy="628444"/>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7813" y="38741"/>
              <a:ext cx="490887" cy="517068"/>
            </a:xfrm>
            <a:prstGeom prst="rect">
              <a:avLst/>
            </a:prstGeom>
          </p:spPr>
        </p:pic>
        <p:sp>
          <p:nvSpPr>
            <p:cNvPr id="12" name="TextBox 11"/>
            <p:cNvSpPr txBox="1"/>
            <p:nvPr userDrawn="1"/>
          </p:nvSpPr>
          <p:spPr>
            <a:xfrm>
              <a:off x="9550399" y="17588"/>
              <a:ext cx="2256184" cy="584775"/>
            </a:xfrm>
            <a:prstGeom prst="rect">
              <a:avLst/>
            </a:prstGeom>
            <a:noFill/>
          </p:spPr>
          <p:txBody>
            <a:bodyPr wrap="square" rtlCol="0">
              <a:spAutoFit/>
            </a:bodyPr>
            <a:lstStyle/>
            <a:p>
              <a:pPr algn="ctr"/>
              <a:r>
                <a:rPr lang="en-US" sz="2000" b="0" i="0" spc="0" dirty="0">
                  <a:solidFill>
                    <a:schemeClr val="bg1"/>
                  </a:solidFill>
                  <a:latin typeface="Impact" charset="0"/>
                  <a:ea typeface="Impact" charset="0"/>
                  <a:cs typeface="Impact" charset="0"/>
                </a:rPr>
                <a:t>JACKSON - MADISON</a:t>
              </a:r>
              <a:br>
                <a:rPr lang="en-US" b="0" i="0" baseline="0" dirty="0">
                  <a:solidFill>
                    <a:schemeClr val="bg1"/>
                  </a:solidFill>
                  <a:latin typeface="Helvetica" charset="0"/>
                  <a:ea typeface="Helvetica" charset="0"/>
                  <a:cs typeface="Helvetica" charset="0"/>
                </a:rPr>
              </a:br>
              <a:r>
                <a:rPr lang="en-US" sz="1200" b="1" i="0" baseline="0" dirty="0">
                  <a:solidFill>
                    <a:schemeClr val="bg1"/>
                  </a:solidFill>
                  <a:latin typeface="Geneva" charset="0"/>
                  <a:ea typeface="Geneva" charset="0"/>
                  <a:cs typeface="Geneva" charset="0"/>
                </a:rPr>
                <a:t>County School System</a:t>
              </a:r>
              <a:endParaRPr lang="en-US" sz="1200" b="1" i="0" dirty="0">
                <a:solidFill>
                  <a:schemeClr val="bg1"/>
                </a:solidFill>
                <a:latin typeface="Geneva" charset="0"/>
                <a:ea typeface="Geneva" charset="0"/>
                <a:cs typeface="Geneva"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3267"/>
            <a:ext cx="12188825" cy="4572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131418"/>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rgbClr val="29838A"/>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8/28/2018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0" y="0"/>
            <a:ext cx="12188825" cy="628444"/>
            <a:chOff x="0" y="0"/>
            <a:chExt cx="12188825" cy="628444"/>
          </a:xfrm>
        </p:grpSpPr>
        <p:sp>
          <p:nvSpPr>
            <p:cNvPr id="11" name="Rectangle 10"/>
            <p:cNvSpPr/>
            <p:nvPr userDrawn="1"/>
          </p:nvSpPr>
          <p:spPr>
            <a:xfrm>
              <a:off x="0" y="0"/>
              <a:ext cx="12188825" cy="628444"/>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270" y="42988"/>
              <a:ext cx="490887" cy="517068"/>
            </a:xfrm>
            <a:prstGeom prst="rect">
              <a:avLst/>
            </a:prstGeom>
          </p:spPr>
        </p:pic>
        <p:sp>
          <p:nvSpPr>
            <p:cNvPr id="13" name="TextBox 12"/>
            <p:cNvSpPr txBox="1"/>
            <p:nvPr userDrawn="1"/>
          </p:nvSpPr>
          <p:spPr>
            <a:xfrm>
              <a:off x="9526527" y="16128"/>
              <a:ext cx="2256184" cy="584775"/>
            </a:xfrm>
            <a:prstGeom prst="rect">
              <a:avLst/>
            </a:prstGeom>
            <a:noFill/>
          </p:spPr>
          <p:txBody>
            <a:bodyPr wrap="square" rtlCol="0">
              <a:spAutoFit/>
            </a:bodyPr>
            <a:lstStyle/>
            <a:p>
              <a:pPr algn="ctr"/>
              <a:r>
                <a:rPr lang="en-US" sz="2000" b="0" i="0" spc="0" dirty="0">
                  <a:solidFill>
                    <a:schemeClr val="bg1"/>
                  </a:solidFill>
                  <a:latin typeface="Impact" charset="0"/>
                  <a:ea typeface="Impact" charset="0"/>
                  <a:cs typeface="Impact" charset="0"/>
                </a:rPr>
                <a:t>JACKSON - MADISON</a:t>
              </a:r>
              <a:br>
                <a:rPr lang="en-US" b="0" i="0" baseline="0" dirty="0">
                  <a:solidFill>
                    <a:schemeClr val="bg1"/>
                  </a:solidFill>
                  <a:latin typeface="Helvetica" charset="0"/>
                  <a:ea typeface="Helvetica" charset="0"/>
                  <a:cs typeface="Helvetica" charset="0"/>
                </a:rPr>
              </a:br>
              <a:r>
                <a:rPr lang="en-US" sz="1200" b="1" i="0" baseline="0" dirty="0">
                  <a:solidFill>
                    <a:schemeClr val="bg1"/>
                  </a:solidFill>
                  <a:latin typeface="Geneva" charset="0"/>
                  <a:ea typeface="Geneva" charset="0"/>
                  <a:cs typeface="Geneva" charset="0"/>
                </a:rPr>
                <a:t>County School System</a:t>
              </a:r>
              <a:endParaRPr lang="en-US" sz="1200" b="1" i="0" dirty="0">
                <a:solidFill>
                  <a:schemeClr val="bg1"/>
                </a:solidFill>
                <a:latin typeface="Geneva" charset="0"/>
                <a:ea typeface="Geneva" charset="0"/>
                <a:cs typeface="Geneva"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13141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29838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29838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8/28/2018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8/28/2018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8/28/2018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grpSp>
        <p:nvGrpSpPr>
          <p:cNvPr id="10" name="Group 9"/>
          <p:cNvGrpSpPr/>
          <p:nvPr userDrawn="1"/>
        </p:nvGrpSpPr>
        <p:grpSpPr>
          <a:xfrm>
            <a:off x="0" y="0"/>
            <a:ext cx="12188825" cy="628444"/>
            <a:chOff x="0" y="0"/>
            <a:chExt cx="12188825" cy="628444"/>
          </a:xfrm>
        </p:grpSpPr>
        <p:sp>
          <p:nvSpPr>
            <p:cNvPr id="11" name="Rectangle 10"/>
            <p:cNvSpPr/>
            <p:nvPr userDrawn="1"/>
          </p:nvSpPr>
          <p:spPr>
            <a:xfrm>
              <a:off x="0" y="0"/>
              <a:ext cx="12188825" cy="628444"/>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4491" y="44077"/>
              <a:ext cx="490887" cy="517068"/>
            </a:xfrm>
            <a:prstGeom prst="rect">
              <a:avLst/>
            </a:prstGeom>
          </p:spPr>
        </p:pic>
        <p:sp>
          <p:nvSpPr>
            <p:cNvPr id="13" name="TextBox 12"/>
            <p:cNvSpPr txBox="1"/>
            <p:nvPr userDrawn="1"/>
          </p:nvSpPr>
          <p:spPr>
            <a:xfrm>
              <a:off x="9529978" y="22924"/>
              <a:ext cx="2256184" cy="584775"/>
            </a:xfrm>
            <a:prstGeom prst="rect">
              <a:avLst/>
            </a:prstGeom>
            <a:noFill/>
          </p:spPr>
          <p:txBody>
            <a:bodyPr wrap="square" rtlCol="0">
              <a:spAutoFit/>
            </a:bodyPr>
            <a:lstStyle/>
            <a:p>
              <a:pPr algn="ctr"/>
              <a:r>
                <a:rPr lang="en-US" sz="2000" b="0" i="0" spc="0" dirty="0">
                  <a:solidFill>
                    <a:schemeClr val="bg1"/>
                  </a:solidFill>
                  <a:latin typeface="Impact" charset="0"/>
                  <a:ea typeface="Impact" charset="0"/>
                  <a:cs typeface="Impact" charset="0"/>
                </a:rPr>
                <a:t>JACKSON - MADISON</a:t>
              </a:r>
              <a:br>
                <a:rPr lang="en-US" b="0" i="0" baseline="0" dirty="0">
                  <a:solidFill>
                    <a:schemeClr val="bg1"/>
                  </a:solidFill>
                  <a:latin typeface="Helvetica" charset="0"/>
                  <a:ea typeface="Helvetica" charset="0"/>
                  <a:cs typeface="Helvetica" charset="0"/>
                </a:rPr>
              </a:br>
              <a:r>
                <a:rPr lang="en-US" sz="1200" b="1" i="0" baseline="0" dirty="0">
                  <a:solidFill>
                    <a:schemeClr val="bg1"/>
                  </a:solidFill>
                  <a:latin typeface="Geneva" charset="0"/>
                  <a:ea typeface="Geneva" charset="0"/>
                  <a:cs typeface="Geneva" charset="0"/>
                </a:rPr>
                <a:t>County School System</a:t>
              </a:r>
              <a:endParaRPr lang="en-US" sz="1200" b="1" i="0" dirty="0">
                <a:solidFill>
                  <a:schemeClr val="bg1"/>
                </a:solidFill>
                <a:latin typeface="Geneva" charset="0"/>
                <a:ea typeface="Geneva" charset="0"/>
                <a:cs typeface="Geneva" charset="0"/>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18803" y="0"/>
            <a:ext cx="64008" cy="6858000"/>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131418"/>
                </a:solidFill>
              </a:defRPr>
            </a:lvl1pPr>
            <a:lvl2pPr>
              <a:defRPr>
                <a:solidFill>
                  <a:srgbClr val="131418"/>
                </a:solidFill>
              </a:defRPr>
            </a:lvl2pPr>
            <a:lvl3pPr>
              <a:defRPr>
                <a:solidFill>
                  <a:srgbClr val="131418"/>
                </a:solidFill>
              </a:defRPr>
            </a:lvl3pPr>
            <a:lvl4pPr>
              <a:defRPr>
                <a:solidFill>
                  <a:srgbClr val="131418"/>
                </a:solidFill>
              </a:defRPr>
            </a:lvl4pPr>
            <a:lvl5pPr>
              <a:defRPr>
                <a:solidFill>
                  <a:srgbClr val="13141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8/28/2018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145" y="4979084"/>
            <a:ext cx="12188825" cy="19050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rgbClr val="29838A"/>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8/28/2018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F0BE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8/28/2018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0" y="0"/>
            <a:ext cx="12188825" cy="628444"/>
            <a:chOff x="0" y="0"/>
            <a:chExt cx="12188825" cy="628444"/>
          </a:xfrm>
        </p:grpSpPr>
        <p:sp>
          <p:nvSpPr>
            <p:cNvPr id="12" name="Rectangle 11"/>
            <p:cNvSpPr/>
            <p:nvPr userDrawn="1"/>
          </p:nvSpPr>
          <p:spPr>
            <a:xfrm>
              <a:off x="0" y="0"/>
              <a:ext cx="12188825" cy="628444"/>
            </a:xfrm>
            <a:prstGeom prst="rect">
              <a:avLst/>
            </a:prstGeom>
            <a:solidFill>
              <a:srgbClr val="29838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066723" y="42987"/>
              <a:ext cx="490887" cy="517068"/>
            </a:xfrm>
            <a:prstGeom prst="rect">
              <a:avLst/>
            </a:prstGeom>
          </p:spPr>
        </p:pic>
        <p:sp>
          <p:nvSpPr>
            <p:cNvPr id="14" name="TextBox 13"/>
            <p:cNvSpPr txBox="1"/>
            <p:nvPr userDrawn="1"/>
          </p:nvSpPr>
          <p:spPr>
            <a:xfrm>
              <a:off x="9537022" y="21834"/>
              <a:ext cx="2256184" cy="584775"/>
            </a:xfrm>
            <a:prstGeom prst="rect">
              <a:avLst/>
            </a:prstGeom>
            <a:noFill/>
          </p:spPr>
          <p:txBody>
            <a:bodyPr wrap="square" rtlCol="0">
              <a:spAutoFit/>
            </a:bodyPr>
            <a:lstStyle/>
            <a:p>
              <a:pPr algn="ctr"/>
              <a:r>
                <a:rPr lang="en-US" sz="2000" b="0" i="0" spc="0" dirty="0">
                  <a:solidFill>
                    <a:schemeClr val="bg1"/>
                  </a:solidFill>
                  <a:latin typeface="Impact" charset="0"/>
                  <a:ea typeface="Impact" charset="0"/>
                  <a:cs typeface="Impact" charset="0"/>
                </a:rPr>
                <a:t>JACKSON - MADISON</a:t>
              </a:r>
              <a:br>
                <a:rPr lang="en-US" b="0" i="0" baseline="0" dirty="0">
                  <a:solidFill>
                    <a:schemeClr val="bg1"/>
                  </a:solidFill>
                  <a:latin typeface="Helvetica" charset="0"/>
                  <a:ea typeface="Helvetica" charset="0"/>
                  <a:cs typeface="Helvetica" charset="0"/>
                </a:rPr>
              </a:br>
              <a:r>
                <a:rPr lang="en-US" sz="1200" b="1" i="0" baseline="0" dirty="0">
                  <a:solidFill>
                    <a:schemeClr val="bg1"/>
                  </a:solidFill>
                  <a:latin typeface="Geneva" charset="0"/>
                  <a:ea typeface="Geneva" charset="0"/>
                  <a:cs typeface="Geneva" charset="0"/>
                </a:rPr>
                <a:t>County School System</a:t>
              </a:r>
              <a:endParaRPr lang="en-US" sz="1200" b="1" i="0" dirty="0">
                <a:solidFill>
                  <a:schemeClr val="bg1"/>
                </a:solidFill>
                <a:latin typeface="Geneva" charset="0"/>
                <a:ea typeface="Geneva" charset="0"/>
                <a:cs typeface="Geneva" charset="0"/>
              </a:endParaRPr>
            </a:p>
          </p:txBody>
        </p:sp>
      </p:grpSp>
    </p:spTree>
    <p:extLst>
      <p:ext uri="{BB962C8B-B14F-4D97-AF65-F5344CB8AC3E}">
        <p14:creationId xmlns:p14="http://schemas.microsoft.com/office/powerpoint/2010/main" val="11187956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l" defTabSz="914400" rtl="0" eaLnBrk="1" latinLnBrk="0" hangingPunct="1">
        <a:lnSpc>
          <a:spcPct val="85000"/>
        </a:lnSpc>
        <a:spcBef>
          <a:spcPct val="0"/>
        </a:spcBef>
        <a:buNone/>
        <a:defRPr sz="4800" kern="1200" spc="-50" baseline="0">
          <a:solidFill>
            <a:srgbClr val="131418"/>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rgbClr val="8E3724"/>
        </a:buClr>
        <a:buSzPct val="100000"/>
        <a:buFont typeface="Calibri" panose="020F0502020204030204" pitchFamily="34" charset="0"/>
        <a:buChar char=" "/>
        <a:defRPr sz="2000" kern="1200">
          <a:solidFill>
            <a:srgbClr val="131418"/>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29838A"/>
        </a:buClr>
        <a:buFont typeface="Calibri" pitchFamily="34" charset="0"/>
        <a:buChar char="◦"/>
        <a:defRPr sz="1800" kern="1200">
          <a:solidFill>
            <a:srgbClr val="131418"/>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4115" y="889460"/>
            <a:ext cx="10265938" cy="3566160"/>
          </a:xfrm>
        </p:spPr>
        <p:txBody>
          <a:bodyPr>
            <a:normAutofit/>
          </a:bodyPr>
          <a:lstStyle/>
          <a:p>
            <a:r>
              <a:rPr lang="en-US" sz="6600" dirty="0"/>
              <a:t>Instructional Framework: Ending</a:t>
            </a:r>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209451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a:t>
            </a:r>
            <a:r>
              <a:rPr lang="en-US" dirty="0"/>
              <a:t>of </a:t>
            </a:r>
            <a:r>
              <a:rPr lang="en-US"/>
              <a:t>Closing Assessment</a:t>
            </a:r>
            <a:endParaRPr lang="en-US" dirty="0"/>
          </a:p>
        </p:txBody>
      </p:sp>
      <p:sp>
        <p:nvSpPr>
          <p:cNvPr id="3" name="Content Placeholder 2"/>
          <p:cNvSpPr>
            <a:spLocks noGrp="1"/>
          </p:cNvSpPr>
          <p:nvPr>
            <p:ph idx="1"/>
          </p:nvPr>
        </p:nvSpPr>
        <p:spPr>
          <a:xfrm>
            <a:off x="1097280" y="1866900"/>
            <a:ext cx="4461691" cy="4345094"/>
          </a:xfrm>
        </p:spPr>
        <p:txBody>
          <a:bodyPr>
            <a:normAutofit/>
          </a:bodyPr>
          <a:lstStyle/>
          <a:p>
            <a:r>
              <a:rPr lang="en-US" sz="1800" dirty="0"/>
              <a:t>High School Biology</a:t>
            </a:r>
          </a:p>
          <a:p>
            <a:r>
              <a:rPr lang="en-US" sz="1800" i="1" dirty="0"/>
              <a:t>Based on the current day’s reading and discussion about the relationship between cell growth and cell reproduction, respond to the following questions: </a:t>
            </a:r>
            <a:endParaRPr lang="en-US" sz="1800" dirty="0"/>
          </a:p>
          <a:p>
            <a:pPr marL="342900" indent="-342900">
              <a:buFont typeface="+mj-lt"/>
              <a:buAutoNum type="arabicPeriod"/>
            </a:pPr>
            <a:r>
              <a:rPr lang="en-US" sz="1800" dirty="0"/>
              <a:t>The cell cycle has four main stages – G1, S, G2, and M. What occurs in the cell during each stage? </a:t>
            </a:r>
          </a:p>
          <a:p>
            <a:pPr marL="342900" indent="-342900">
              <a:buFont typeface="+mj-lt"/>
              <a:buAutoNum type="arabicPeriod"/>
            </a:pPr>
            <a:r>
              <a:rPr lang="en-US" sz="1800" dirty="0"/>
              <a:t>Differentiate between mitosis and cytokinesis. </a:t>
            </a:r>
          </a:p>
          <a:p>
            <a:pPr marL="342900" indent="-342900">
              <a:buFont typeface="+mj-lt"/>
              <a:buAutoNum type="arabicPeriod"/>
            </a:pPr>
            <a:r>
              <a:rPr lang="en-US" sz="1800" dirty="0"/>
              <a:t>Explain the importance of the cell cycle in eukaryotic cells. </a:t>
            </a:r>
          </a:p>
        </p:txBody>
      </p:sp>
      <p:sp>
        <p:nvSpPr>
          <p:cNvPr id="4" name="Content Placeholder 3">
            <a:extLst>
              <a:ext uri="{FF2B5EF4-FFF2-40B4-BE49-F238E27FC236}">
                <a16:creationId xmlns:a16="http://schemas.microsoft.com/office/drawing/2014/main" id="{3841FE09-C752-F549-BBE4-BA6B57F7BB42}"/>
              </a:ext>
            </a:extLst>
          </p:cNvPr>
          <p:cNvSpPr txBox="1">
            <a:spLocks/>
          </p:cNvSpPr>
          <p:nvPr/>
        </p:nvSpPr>
        <p:spPr>
          <a:xfrm>
            <a:off x="6217920" y="1845735"/>
            <a:ext cx="4937760" cy="441558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rgbClr val="8E3724"/>
              </a:buClr>
              <a:buSzPct val="100000"/>
              <a:buFont typeface="Calibri" panose="020F0502020204030204" pitchFamily="34" charset="0"/>
              <a:buChar char=" "/>
              <a:defRPr sz="2000" kern="1200">
                <a:solidFill>
                  <a:srgbClr val="131418"/>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29838A"/>
              </a:buClr>
              <a:buFont typeface="Calibri" pitchFamily="34" charset="0"/>
              <a:buChar char="◦"/>
              <a:defRPr sz="1800" kern="1200">
                <a:solidFill>
                  <a:srgbClr val="131418"/>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a:t>Notice</a:t>
            </a:r>
            <a:r>
              <a:rPr lang="mr-IN" sz="1800" dirty="0"/>
              <a:t>…</a:t>
            </a:r>
            <a:endParaRPr lang="en-US" sz="1800" dirty="0"/>
          </a:p>
          <a:p>
            <a:pPr lvl="1"/>
            <a:r>
              <a:rPr lang="en-US" dirty="0"/>
              <a:t>3 questions</a:t>
            </a:r>
          </a:p>
          <a:p>
            <a:pPr lvl="2"/>
            <a:r>
              <a:rPr lang="en-US" sz="1800" dirty="0"/>
              <a:t>Not overly detailed or time-consuming</a:t>
            </a:r>
          </a:p>
          <a:p>
            <a:pPr lvl="1"/>
            <a:r>
              <a:rPr lang="en-US" dirty="0"/>
              <a:t>Questions are based on the day’s reading/discussion and what the students learned</a:t>
            </a:r>
          </a:p>
          <a:p>
            <a:pPr lvl="1"/>
            <a:r>
              <a:rPr lang="en-US" dirty="0"/>
              <a:t>Questions are text-based</a:t>
            </a:r>
          </a:p>
          <a:p>
            <a:pPr lvl="1"/>
            <a:r>
              <a:rPr lang="en-US" dirty="0"/>
              <a:t>Based on the students’ level of mastery for each question, the teacher will make a determination of what to teach the following day. </a:t>
            </a:r>
            <a:endParaRPr lang="en-US" sz="1800" dirty="0"/>
          </a:p>
        </p:txBody>
      </p:sp>
    </p:spTree>
    <p:extLst>
      <p:ext uri="{BB962C8B-B14F-4D97-AF65-F5344CB8AC3E}">
        <p14:creationId xmlns:p14="http://schemas.microsoft.com/office/powerpoint/2010/main" val="41283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Closing Assessment</a:t>
            </a:r>
          </a:p>
        </p:txBody>
      </p:sp>
      <p:sp>
        <p:nvSpPr>
          <p:cNvPr id="3" name="Content Placeholder 2"/>
          <p:cNvSpPr>
            <a:spLocks noGrp="1"/>
          </p:cNvSpPr>
          <p:nvPr>
            <p:ph idx="1"/>
          </p:nvPr>
        </p:nvSpPr>
        <p:spPr>
          <a:xfrm>
            <a:off x="1097280" y="1866900"/>
            <a:ext cx="4461691" cy="4345094"/>
          </a:xfrm>
        </p:spPr>
        <p:txBody>
          <a:bodyPr>
            <a:normAutofit/>
          </a:bodyPr>
          <a:lstStyle/>
          <a:p>
            <a:r>
              <a:rPr lang="en-US" sz="1800" dirty="0"/>
              <a:t>High School history class</a:t>
            </a:r>
          </a:p>
          <a:p>
            <a:r>
              <a:rPr lang="en-US" sz="1800" dirty="0"/>
              <a:t>During this lesson the students read and discussed poetry related to the “nature of war” during WWI. </a:t>
            </a:r>
          </a:p>
          <a:p>
            <a:r>
              <a:rPr lang="en-US" sz="1800" dirty="0"/>
              <a:t>Based on today’s reading and discussion about the “nature of war”, create your own poem that captures the “nature of war” during WWI. </a:t>
            </a:r>
          </a:p>
        </p:txBody>
      </p:sp>
      <p:sp>
        <p:nvSpPr>
          <p:cNvPr id="4" name="Content Placeholder 3">
            <a:extLst>
              <a:ext uri="{FF2B5EF4-FFF2-40B4-BE49-F238E27FC236}">
                <a16:creationId xmlns:a16="http://schemas.microsoft.com/office/drawing/2014/main" id="{3841FE09-C752-F549-BBE4-BA6B57F7BB42}"/>
              </a:ext>
            </a:extLst>
          </p:cNvPr>
          <p:cNvSpPr txBox="1">
            <a:spLocks/>
          </p:cNvSpPr>
          <p:nvPr/>
        </p:nvSpPr>
        <p:spPr>
          <a:xfrm>
            <a:off x="6217920" y="1845735"/>
            <a:ext cx="4937760" cy="441558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rgbClr val="8E3724"/>
              </a:buClr>
              <a:buSzPct val="100000"/>
              <a:buFont typeface="Calibri" panose="020F0502020204030204" pitchFamily="34" charset="0"/>
              <a:buChar char=" "/>
              <a:defRPr sz="2000" kern="1200">
                <a:solidFill>
                  <a:srgbClr val="131418"/>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29838A"/>
              </a:buClr>
              <a:buFont typeface="Calibri" pitchFamily="34" charset="0"/>
              <a:buChar char="◦"/>
              <a:defRPr sz="1800" kern="1200">
                <a:solidFill>
                  <a:srgbClr val="131418"/>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a:t>Notice</a:t>
            </a:r>
            <a:r>
              <a:rPr lang="mr-IN" sz="1800" dirty="0"/>
              <a:t>…</a:t>
            </a:r>
            <a:endParaRPr lang="en-US" sz="1800" dirty="0"/>
          </a:p>
          <a:p>
            <a:pPr lvl="1"/>
            <a:r>
              <a:rPr lang="en-US" dirty="0"/>
              <a:t>1 prompt</a:t>
            </a:r>
          </a:p>
          <a:p>
            <a:pPr lvl="2"/>
            <a:r>
              <a:rPr lang="en-US" sz="1800" dirty="0"/>
              <a:t>Not overly detailed or time-consuming</a:t>
            </a:r>
          </a:p>
          <a:p>
            <a:pPr lvl="1"/>
            <a:r>
              <a:rPr lang="en-US" dirty="0"/>
              <a:t>The prompt is based on the day’s reading and what the students learned</a:t>
            </a:r>
          </a:p>
          <a:p>
            <a:pPr lvl="1"/>
            <a:r>
              <a:rPr lang="en-US" dirty="0"/>
              <a:t>Based on the students’ level of mastery in response to the prompt, the teacher will make a determination of what to teach the following day. </a:t>
            </a:r>
            <a:endParaRPr lang="en-US" sz="1800" dirty="0"/>
          </a:p>
        </p:txBody>
      </p:sp>
    </p:spTree>
    <p:extLst>
      <p:ext uri="{BB962C8B-B14F-4D97-AF65-F5344CB8AC3E}">
        <p14:creationId xmlns:p14="http://schemas.microsoft.com/office/powerpoint/2010/main" val="315480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Time-Keeping Strategy</a:t>
            </a:r>
          </a:p>
        </p:txBody>
      </p:sp>
      <p:sp>
        <p:nvSpPr>
          <p:cNvPr id="3" name="Content Placeholder 2"/>
          <p:cNvSpPr>
            <a:spLocks noGrp="1"/>
          </p:cNvSpPr>
          <p:nvPr>
            <p:ph idx="1"/>
          </p:nvPr>
        </p:nvSpPr>
        <p:spPr/>
        <p:txBody>
          <a:bodyPr>
            <a:normAutofit/>
          </a:bodyPr>
          <a:lstStyle/>
          <a:p>
            <a:pPr lvl="1"/>
            <a:r>
              <a:rPr lang="en-US" sz="2800" dirty="0"/>
              <a:t>Teacher has identified a time-keeping strategy</a:t>
            </a:r>
          </a:p>
          <a:p>
            <a:pPr lvl="1"/>
            <a:endParaRPr lang="en-US" sz="2800" dirty="0"/>
          </a:p>
          <a:p>
            <a:pPr marL="201168" lvl="1" indent="0">
              <a:buNone/>
            </a:pPr>
            <a:r>
              <a:rPr lang="en-US" sz="2800" dirty="0"/>
              <a:t>Why?</a:t>
            </a:r>
          </a:p>
          <a:p>
            <a:pPr lvl="1"/>
            <a:r>
              <a:rPr lang="en-US" sz="2800" dirty="0"/>
              <a:t>One less thing to think about!</a:t>
            </a:r>
          </a:p>
          <a:p>
            <a:pPr lvl="1"/>
            <a:r>
              <a:rPr lang="en-US" sz="2800" dirty="0"/>
              <a:t>Make sure you build in time for your closing assessment</a:t>
            </a:r>
          </a:p>
          <a:p>
            <a:pPr lvl="1"/>
            <a:r>
              <a:rPr lang="en-US" sz="2800" dirty="0"/>
              <a:t>Ensure mastery is assessed</a:t>
            </a:r>
          </a:p>
        </p:txBody>
      </p:sp>
    </p:spTree>
    <p:extLst>
      <p:ext uri="{BB962C8B-B14F-4D97-AF65-F5344CB8AC3E}">
        <p14:creationId xmlns:p14="http://schemas.microsoft.com/office/powerpoint/2010/main" val="568882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Time-Keeping Strategies</a:t>
            </a:r>
          </a:p>
        </p:txBody>
      </p:sp>
      <p:sp>
        <p:nvSpPr>
          <p:cNvPr id="3" name="Content Placeholder 2"/>
          <p:cNvSpPr>
            <a:spLocks noGrp="1"/>
          </p:cNvSpPr>
          <p:nvPr>
            <p:ph idx="1"/>
          </p:nvPr>
        </p:nvSpPr>
        <p:spPr>
          <a:xfrm>
            <a:off x="1097280" y="1845733"/>
            <a:ext cx="4302034" cy="4221237"/>
          </a:xfrm>
        </p:spPr>
        <p:txBody>
          <a:bodyPr>
            <a:normAutofit fontScale="92500" lnSpcReduction="10000"/>
          </a:bodyPr>
          <a:lstStyle/>
          <a:p>
            <a:pPr lvl="1"/>
            <a:r>
              <a:rPr lang="en-US" sz="2800" dirty="0"/>
              <a:t>Timer on your phone</a:t>
            </a:r>
          </a:p>
          <a:p>
            <a:pPr lvl="1"/>
            <a:r>
              <a:rPr lang="en-US" sz="2800" dirty="0"/>
              <a:t>Countdown timer on your Promethean Board </a:t>
            </a:r>
          </a:p>
          <a:p>
            <a:pPr lvl="1"/>
            <a:r>
              <a:rPr lang="en-US" sz="2800" dirty="0"/>
              <a:t>Digital timer or wind-up timer</a:t>
            </a:r>
          </a:p>
          <a:p>
            <a:pPr lvl="1"/>
            <a:r>
              <a:rPr lang="en-US" sz="2800" dirty="0"/>
              <a:t>“Google” countdown timer online</a:t>
            </a:r>
          </a:p>
          <a:p>
            <a:pPr lvl="1"/>
            <a:r>
              <a:rPr lang="en-US" sz="2800" dirty="0"/>
              <a:t>Identify a student in your class who can “keep time” for you and notify you when there are 7 </a:t>
            </a:r>
            <a:r>
              <a:rPr lang="en-US" sz="2800"/>
              <a:t>to 12 </a:t>
            </a:r>
            <a:r>
              <a:rPr lang="en-US" sz="2800" dirty="0"/>
              <a:t>minutes remaining in class</a:t>
            </a:r>
          </a:p>
        </p:txBody>
      </p:sp>
      <p:pic>
        <p:nvPicPr>
          <p:cNvPr id="4" name="Picture 3">
            <a:extLst>
              <a:ext uri="{FF2B5EF4-FFF2-40B4-BE49-F238E27FC236}">
                <a16:creationId xmlns:a16="http://schemas.microsoft.com/office/drawing/2014/main" id="{51B092D6-E0FD-AC44-A5CA-8E356A98C1EC}"/>
              </a:ext>
            </a:extLst>
          </p:cNvPr>
          <p:cNvPicPr>
            <a:picLocks noChangeAspect="1"/>
          </p:cNvPicPr>
          <p:nvPr/>
        </p:nvPicPr>
        <p:blipFill>
          <a:blip r:embed="rId3"/>
          <a:stretch>
            <a:fillRect/>
          </a:stretch>
        </p:blipFill>
        <p:spPr>
          <a:xfrm>
            <a:off x="7841995" y="4167420"/>
            <a:ext cx="3637426" cy="1372507"/>
          </a:xfrm>
          <a:prstGeom prst="rect">
            <a:avLst/>
          </a:prstGeom>
        </p:spPr>
      </p:pic>
      <p:pic>
        <p:nvPicPr>
          <p:cNvPr id="5" name="Picture 4">
            <a:extLst>
              <a:ext uri="{FF2B5EF4-FFF2-40B4-BE49-F238E27FC236}">
                <a16:creationId xmlns:a16="http://schemas.microsoft.com/office/drawing/2014/main" id="{E5811A58-439E-5B47-B979-CC2961AE0C2E}"/>
              </a:ext>
            </a:extLst>
          </p:cNvPr>
          <p:cNvPicPr>
            <a:picLocks noChangeAspect="1"/>
          </p:cNvPicPr>
          <p:nvPr/>
        </p:nvPicPr>
        <p:blipFill>
          <a:blip r:embed="rId4"/>
          <a:stretch>
            <a:fillRect/>
          </a:stretch>
        </p:blipFill>
        <p:spPr>
          <a:xfrm rot="1950956">
            <a:off x="6305992" y="1852287"/>
            <a:ext cx="965867" cy="1845733"/>
          </a:xfrm>
          <a:prstGeom prst="rect">
            <a:avLst/>
          </a:prstGeom>
        </p:spPr>
      </p:pic>
      <p:pic>
        <p:nvPicPr>
          <p:cNvPr id="7" name="Picture 6">
            <a:extLst>
              <a:ext uri="{FF2B5EF4-FFF2-40B4-BE49-F238E27FC236}">
                <a16:creationId xmlns:a16="http://schemas.microsoft.com/office/drawing/2014/main" id="{E330036B-AAED-3C41-9C92-E402CB0A63CE}"/>
              </a:ext>
            </a:extLst>
          </p:cNvPr>
          <p:cNvPicPr>
            <a:picLocks noChangeAspect="1"/>
          </p:cNvPicPr>
          <p:nvPr/>
        </p:nvPicPr>
        <p:blipFill>
          <a:blip r:embed="rId5"/>
          <a:stretch>
            <a:fillRect/>
          </a:stretch>
        </p:blipFill>
        <p:spPr>
          <a:xfrm>
            <a:off x="8178539" y="2229205"/>
            <a:ext cx="3034393" cy="1446369"/>
          </a:xfrm>
          <a:prstGeom prst="rect">
            <a:avLst/>
          </a:prstGeom>
        </p:spPr>
      </p:pic>
      <p:pic>
        <p:nvPicPr>
          <p:cNvPr id="8" name="Picture 7">
            <a:extLst>
              <a:ext uri="{FF2B5EF4-FFF2-40B4-BE49-F238E27FC236}">
                <a16:creationId xmlns:a16="http://schemas.microsoft.com/office/drawing/2014/main" id="{F9AA25EB-281A-894D-9E1A-A980A51E0672}"/>
              </a:ext>
            </a:extLst>
          </p:cNvPr>
          <p:cNvPicPr>
            <a:picLocks noChangeAspect="1"/>
          </p:cNvPicPr>
          <p:nvPr/>
        </p:nvPicPr>
        <p:blipFill>
          <a:blip r:embed="rId6"/>
          <a:stretch>
            <a:fillRect/>
          </a:stretch>
        </p:blipFill>
        <p:spPr>
          <a:xfrm>
            <a:off x="5943483" y="3743226"/>
            <a:ext cx="1566337" cy="2323744"/>
          </a:xfrm>
          <a:prstGeom prst="rect">
            <a:avLst/>
          </a:prstGeom>
        </p:spPr>
      </p:pic>
    </p:spTree>
    <p:extLst>
      <p:ext uri="{BB962C8B-B14F-4D97-AF65-F5344CB8AC3E}">
        <p14:creationId xmlns:p14="http://schemas.microsoft.com/office/powerpoint/2010/main" val="335316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Framework Feedback</a:t>
            </a:r>
          </a:p>
        </p:txBody>
      </p:sp>
      <p:sp>
        <p:nvSpPr>
          <p:cNvPr id="5" name="Content Placeholder 4"/>
          <p:cNvSpPr>
            <a:spLocks noGrp="1"/>
          </p:cNvSpPr>
          <p:nvPr>
            <p:ph idx="1"/>
          </p:nvPr>
        </p:nvSpPr>
        <p:spPr/>
        <p:txBody>
          <a:bodyPr/>
          <a:lstStyle/>
          <a:p>
            <a:r>
              <a:rPr lang="en-US" dirty="0"/>
              <a:t>Remember, it’s all about </a:t>
            </a:r>
            <a:r>
              <a:rPr lang="en-US" u="sng" dirty="0"/>
              <a:t>coaching</a:t>
            </a:r>
            <a:r>
              <a:rPr lang="en-US" dirty="0"/>
              <a:t>!</a:t>
            </a:r>
          </a:p>
          <a:p>
            <a:r>
              <a:rPr lang="en-US" dirty="0"/>
              <a:t>The more coaching conversations we have about instruction, the more instruction will improve.</a:t>
            </a:r>
          </a:p>
          <a:p>
            <a:r>
              <a:rPr lang="en-US" dirty="0"/>
              <a:t>We owe you feedback to help you grow as a professional.</a:t>
            </a:r>
          </a:p>
          <a:p>
            <a:r>
              <a:rPr lang="en-US" dirty="0"/>
              <a:t>Our students deserve to attend schools where professionals are reflective about their own practices and open to feedback.</a:t>
            </a:r>
          </a:p>
          <a:p>
            <a:pPr lvl="1"/>
            <a:r>
              <a:rPr lang="en-US" dirty="0"/>
              <a:t>This includes teachers, principals, support staff</a:t>
            </a:r>
            <a:r>
              <a:rPr lang="mr-IN" dirty="0"/>
              <a:t>…</a:t>
            </a:r>
            <a:r>
              <a:rPr lang="en-US" dirty="0"/>
              <a:t>everyone.</a:t>
            </a:r>
          </a:p>
        </p:txBody>
      </p:sp>
    </p:spTree>
    <p:extLst>
      <p:ext uri="{BB962C8B-B14F-4D97-AF65-F5344CB8AC3E}">
        <p14:creationId xmlns:p14="http://schemas.microsoft.com/office/powerpoint/2010/main" val="155203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40577" y="1846263"/>
            <a:ext cx="3051484" cy="4022725"/>
          </a:xfrm>
        </p:spPr>
      </p:pic>
      <p:sp>
        <p:nvSpPr>
          <p:cNvPr id="7" name="Content Placeholder 6"/>
          <p:cNvSpPr>
            <a:spLocks noGrp="1"/>
          </p:cNvSpPr>
          <p:nvPr>
            <p:ph sz="half" idx="2"/>
          </p:nvPr>
        </p:nvSpPr>
        <p:spPr>
          <a:xfrm>
            <a:off x="5760184" y="831984"/>
            <a:ext cx="5959633" cy="5331764"/>
          </a:xfrm>
        </p:spPr>
        <p:txBody>
          <a:bodyPr/>
          <a:lstStyle/>
          <a:p>
            <a:r>
              <a:rPr lang="en-US" dirty="0"/>
              <a:t>How would feedback be determined if a walk-through happened during a closing assessment?</a:t>
            </a:r>
          </a:p>
          <a:p>
            <a:endParaRPr lang="en-US" u="sng" dirty="0"/>
          </a:p>
          <a:p>
            <a:r>
              <a:rPr lang="en-US" dirty="0"/>
              <a:t>Since it is during the “Ending,” that is the section of the lesson that would be looked at.</a:t>
            </a:r>
          </a:p>
          <a:p>
            <a:pPr lvl="1"/>
            <a:r>
              <a:rPr lang="en-US" dirty="0"/>
              <a:t>“How”</a:t>
            </a:r>
          </a:p>
          <a:p>
            <a:endParaRPr lang="en-US" dirty="0"/>
          </a:p>
          <a:p>
            <a:r>
              <a:rPr lang="en-US" dirty="0"/>
              <a:t>Then the IPG indicators would be looked at to determine the quality of the closing assessment.</a:t>
            </a:r>
          </a:p>
          <a:p>
            <a:pPr lvl="1"/>
            <a:r>
              <a:rPr lang="en-US" dirty="0"/>
              <a:t>“What”</a:t>
            </a:r>
          </a:p>
        </p:txBody>
      </p:sp>
      <p:pic>
        <p:nvPicPr>
          <p:cNvPr id="1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221076"/>
            <a:ext cx="4972050" cy="6553581"/>
          </a:xfrm>
          <a:prstGeom prst="rect">
            <a:avLst/>
          </a:prstGeom>
        </p:spPr>
      </p:pic>
      <p:sp>
        <p:nvSpPr>
          <p:cNvPr id="2" name="Rectangle 1"/>
          <p:cNvSpPr/>
          <p:nvPr/>
        </p:nvSpPr>
        <p:spPr>
          <a:xfrm>
            <a:off x="354651" y="371475"/>
            <a:ext cx="3838525" cy="21859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1017266" y="2557463"/>
            <a:ext cx="702945" cy="985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Down Arrow 12"/>
          <p:cNvSpPr/>
          <p:nvPr/>
        </p:nvSpPr>
        <p:spPr>
          <a:xfrm>
            <a:off x="1017264" y="3814965"/>
            <a:ext cx="702945" cy="985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Down Arrow 13"/>
          <p:cNvSpPr/>
          <p:nvPr/>
        </p:nvSpPr>
        <p:spPr>
          <a:xfrm>
            <a:off x="1017265" y="5268873"/>
            <a:ext cx="702945" cy="985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293847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74915"/>
            <a:ext cx="10058400" cy="962445"/>
          </a:xfrm>
        </p:spPr>
        <p:txBody>
          <a:bodyPr>
            <a:normAutofit/>
          </a:bodyPr>
          <a:lstStyle/>
          <a:p>
            <a:r>
              <a:rPr lang="en-US" dirty="0"/>
              <a:t>Instructional Framework Feedback</a:t>
            </a:r>
          </a:p>
        </p:txBody>
      </p:sp>
      <p:sp>
        <p:nvSpPr>
          <p:cNvPr id="4" name="Cloud 3"/>
          <p:cNvSpPr/>
          <p:nvPr/>
        </p:nvSpPr>
        <p:spPr>
          <a:xfrm>
            <a:off x="9308912" y="2534549"/>
            <a:ext cx="2746453" cy="272217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Does what I see/hear mostly align with this or not?</a:t>
            </a:r>
          </a:p>
          <a:p>
            <a:pPr algn="ctr"/>
            <a:endParaRPr lang="en-US" sz="1600" dirty="0"/>
          </a:p>
          <a:p>
            <a:pPr algn="ctr"/>
            <a:r>
              <a:rPr lang="en-US" sz="1600" dirty="0"/>
              <a:t>Were there missed opportunities?</a:t>
            </a:r>
          </a:p>
        </p:txBody>
      </p:sp>
      <p:sp>
        <p:nvSpPr>
          <p:cNvPr id="8" name="Content Placeholder 2">
            <a:extLst>
              <a:ext uri="{FF2B5EF4-FFF2-40B4-BE49-F238E27FC236}">
                <a16:creationId xmlns:a16="http://schemas.microsoft.com/office/drawing/2014/main" id="{2D164881-498F-8D41-8E86-743729FD525E}"/>
              </a:ext>
            </a:extLst>
          </p:cNvPr>
          <p:cNvSpPr>
            <a:spLocks noGrp="1"/>
          </p:cNvSpPr>
          <p:nvPr>
            <p:ph sz="half" idx="1"/>
          </p:nvPr>
        </p:nvSpPr>
        <p:spPr/>
        <p:txBody>
          <a:bodyPr>
            <a:normAutofit lnSpcReduction="10000"/>
          </a:bodyPr>
          <a:lstStyle/>
          <a:p>
            <a:r>
              <a:rPr lang="en-US" sz="1800" dirty="0"/>
              <a:t>8</a:t>
            </a:r>
            <a:r>
              <a:rPr lang="en-US" sz="1800" baseline="30000" dirty="0"/>
              <a:t>th</a:t>
            </a:r>
            <a:r>
              <a:rPr lang="en-US" sz="1800" dirty="0"/>
              <a:t> grade ELA</a:t>
            </a:r>
          </a:p>
          <a:p>
            <a:r>
              <a:rPr lang="en-US" sz="1800" dirty="0"/>
              <a:t>During this lesson the students began reading “The Ransom of Red Chief” from the “Tell-Tale Heart” unit in Learnzillion.  </a:t>
            </a:r>
          </a:p>
          <a:p>
            <a:r>
              <a:rPr lang="en-US" sz="1800" i="1" dirty="0"/>
              <a:t>Based on today’s reading, refer to your text to answer the following questions:</a:t>
            </a:r>
            <a:endParaRPr lang="en-US" sz="1800" dirty="0"/>
          </a:p>
          <a:p>
            <a:pPr marL="342900" indent="-342900">
              <a:buFont typeface="+mj-lt"/>
              <a:buAutoNum type="arabicPeriod"/>
            </a:pPr>
            <a:r>
              <a:rPr lang="en-US" sz="1800" dirty="0"/>
              <a:t>When is this story being told in relation to the kidnapping? How do you know? </a:t>
            </a:r>
          </a:p>
          <a:p>
            <a:pPr marL="342900" indent="-342900">
              <a:buFont typeface="+mj-lt"/>
              <a:buAutoNum type="arabicPeriod"/>
            </a:pPr>
            <a:r>
              <a:rPr lang="en-US" sz="1800" dirty="0"/>
              <a:t>How much does the narrator know about what is happening? How do you know? </a:t>
            </a:r>
          </a:p>
          <a:p>
            <a:pPr marL="342900" indent="-342900">
              <a:buFont typeface="+mj-lt"/>
              <a:buAutoNum type="arabicPeriod"/>
            </a:pPr>
            <a:r>
              <a:rPr lang="en-US" sz="1800" dirty="0"/>
              <a:t>What words, phrases, or sentences reveal that something unexpected might happen? Give specific examples from the text. </a:t>
            </a:r>
          </a:p>
        </p:txBody>
      </p:sp>
      <p:pic>
        <p:nvPicPr>
          <p:cNvPr id="9" name="Picture 8">
            <a:extLst>
              <a:ext uri="{FF2B5EF4-FFF2-40B4-BE49-F238E27FC236}">
                <a16:creationId xmlns:a16="http://schemas.microsoft.com/office/drawing/2014/main" id="{6C647AA4-308E-6641-837A-C10079175BAC}"/>
              </a:ext>
            </a:extLst>
          </p:cNvPr>
          <p:cNvPicPr>
            <a:picLocks noChangeAspect="1"/>
          </p:cNvPicPr>
          <p:nvPr/>
        </p:nvPicPr>
        <p:blipFill>
          <a:blip r:embed="rId3"/>
          <a:stretch>
            <a:fillRect/>
          </a:stretch>
        </p:blipFill>
        <p:spPr>
          <a:xfrm>
            <a:off x="6499607" y="1947334"/>
            <a:ext cx="2344737" cy="4131735"/>
          </a:xfrm>
          <a:prstGeom prst="rect">
            <a:avLst/>
          </a:prstGeom>
        </p:spPr>
      </p:pic>
    </p:spTree>
    <p:extLst>
      <p:ext uri="{BB962C8B-B14F-4D97-AF65-F5344CB8AC3E}">
        <p14:creationId xmlns:p14="http://schemas.microsoft.com/office/powerpoint/2010/main" val="213495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28" y="693066"/>
            <a:ext cx="3411658" cy="962445"/>
          </a:xfrm>
        </p:spPr>
        <p:txBody>
          <a:bodyPr>
            <a:noAutofit/>
          </a:bodyPr>
          <a:lstStyle/>
          <a:p>
            <a:r>
              <a:rPr lang="en-US" sz="2800" dirty="0"/>
              <a:t>Instructional Framework Feedback</a:t>
            </a:r>
          </a:p>
        </p:txBody>
      </p:sp>
      <p:pic>
        <p:nvPicPr>
          <p:cNvPr id="6"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114093" y="693066"/>
            <a:ext cx="6837687" cy="6013223"/>
          </a:xfrm>
        </p:spPr>
      </p:pic>
      <p:sp>
        <p:nvSpPr>
          <p:cNvPr id="7" name="Rectangle 6"/>
          <p:cNvSpPr/>
          <p:nvPr/>
        </p:nvSpPr>
        <p:spPr>
          <a:xfrm>
            <a:off x="10951780" y="693066"/>
            <a:ext cx="935420" cy="252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8" name="Rectangle 7"/>
          <p:cNvSpPr/>
          <p:nvPr/>
        </p:nvSpPr>
        <p:spPr>
          <a:xfrm>
            <a:off x="10951780" y="1286901"/>
            <a:ext cx="935420" cy="252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9" name="Rectangle 8"/>
          <p:cNvSpPr/>
          <p:nvPr/>
        </p:nvSpPr>
        <p:spPr>
          <a:xfrm>
            <a:off x="10951780" y="1835223"/>
            <a:ext cx="935420" cy="252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10" name="Rectangle 9"/>
          <p:cNvSpPr/>
          <p:nvPr/>
        </p:nvSpPr>
        <p:spPr>
          <a:xfrm>
            <a:off x="10951780" y="2527121"/>
            <a:ext cx="935420" cy="252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11" name="Rectangle 10"/>
          <p:cNvSpPr/>
          <p:nvPr/>
        </p:nvSpPr>
        <p:spPr>
          <a:xfrm>
            <a:off x="10951780" y="2966154"/>
            <a:ext cx="935420" cy="252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12" name="Rectangle 11"/>
          <p:cNvSpPr/>
          <p:nvPr/>
        </p:nvSpPr>
        <p:spPr>
          <a:xfrm>
            <a:off x="10951780" y="3700262"/>
            <a:ext cx="935420" cy="252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13" name="Rectangle 12"/>
          <p:cNvSpPr/>
          <p:nvPr/>
        </p:nvSpPr>
        <p:spPr>
          <a:xfrm>
            <a:off x="10934830" y="4158946"/>
            <a:ext cx="935420" cy="252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14" name="Rectangle 13"/>
          <p:cNvSpPr/>
          <p:nvPr/>
        </p:nvSpPr>
        <p:spPr>
          <a:xfrm>
            <a:off x="10951780" y="4565139"/>
            <a:ext cx="1051167" cy="2119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Dependent on teacher actions in the room</a:t>
            </a:r>
            <a:r>
              <a:rPr lang="mr-IN" sz="1200" dirty="0"/>
              <a:t>…</a:t>
            </a:r>
            <a:r>
              <a:rPr lang="en-US" sz="1200" dirty="0"/>
              <a:t>did strategies such as “Praise, Prompt, and Leave” occur? </a:t>
            </a:r>
          </a:p>
        </p:txBody>
      </p:sp>
      <p:sp>
        <p:nvSpPr>
          <p:cNvPr id="15" name="Rectangle 14"/>
          <p:cNvSpPr/>
          <p:nvPr/>
        </p:nvSpPr>
        <p:spPr>
          <a:xfrm>
            <a:off x="4157308" y="714456"/>
            <a:ext cx="6697561" cy="59918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Standard Alignment: </a:t>
            </a:r>
            <a:r>
              <a:rPr lang="en-US" dirty="0"/>
              <a:t>The lesson reflects the demands of the standards</a:t>
            </a:r>
          </a:p>
          <a:p>
            <a:pPr algn="ctr"/>
            <a:endParaRPr lang="en-US" dirty="0"/>
          </a:p>
          <a:p>
            <a:pPr algn="ctr"/>
            <a:r>
              <a:rPr lang="en-US" dirty="0"/>
              <a:t>Yes or No?</a:t>
            </a:r>
          </a:p>
          <a:p>
            <a:pPr algn="ctr"/>
            <a:endParaRPr lang="en-US" dirty="0"/>
          </a:p>
          <a:p>
            <a:pPr algn="ctr"/>
            <a:r>
              <a:rPr lang="en-US" dirty="0"/>
              <a:t>6.RL.KID.1 Analyze what a text says explicitly and draw logical inferences; cite textual evidence to support conclusions. </a:t>
            </a:r>
          </a:p>
          <a:p>
            <a:pPr algn="ctr"/>
            <a:endParaRPr lang="en-US" dirty="0"/>
          </a:p>
          <a:p>
            <a:pPr algn="ctr"/>
            <a:r>
              <a:rPr lang="en-US" dirty="0"/>
              <a:t>6.RL.KID.3 Describe how the plot of a story or drama unfolds, as well as how the characters respond or change as the plot moves toward a resolution.</a:t>
            </a:r>
          </a:p>
          <a:p>
            <a:pPr algn="ctr"/>
            <a:endParaRPr lang="en-US" dirty="0"/>
          </a:p>
          <a:p>
            <a:pPr algn="ctr"/>
            <a:r>
              <a:rPr lang="en-US" dirty="0"/>
              <a:t>6.RL.CS.4 Determine the meaning of words and phrases as they are used in a text, including figurative and connotative meanings; analyze the impact of specific word choices on meaning and tone, including allusions to other texts.</a:t>
            </a:r>
          </a:p>
          <a:p>
            <a:pPr algn="ctr"/>
            <a:endParaRPr lang="en-US" dirty="0"/>
          </a:p>
          <a:p>
            <a:pPr algn="ctr"/>
            <a:r>
              <a:rPr lang="en-US" dirty="0"/>
              <a:t>Yes!</a:t>
            </a:r>
          </a:p>
        </p:txBody>
      </p:sp>
      <p:sp>
        <p:nvSpPr>
          <p:cNvPr id="18" name="Rectangle 17"/>
          <p:cNvSpPr/>
          <p:nvPr/>
        </p:nvSpPr>
        <p:spPr>
          <a:xfrm>
            <a:off x="4114092" y="409894"/>
            <a:ext cx="6740777" cy="59918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Core Action 1: Focus each lesson on a high-quality text (or multiple texts).</a:t>
            </a:r>
          </a:p>
          <a:p>
            <a:pPr algn="ctr"/>
            <a:endParaRPr lang="en-US" sz="1600" b="1" dirty="0"/>
          </a:p>
          <a:p>
            <a:pPr marL="342900" indent="-342900">
              <a:buFont typeface="+mj-lt"/>
              <a:buAutoNum type="alphaUcPeriod"/>
            </a:pPr>
            <a:r>
              <a:rPr lang="en-US" sz="1600" dirty="0"/>
              <a:t>A majority of time is spent reading, writing, or speaking about text(s)*.</a:t>
            </a:r>
          </a:p>
          <a:p>
            <a:pPr lvl="1">
              <a:buFont typeface="Wingdings" charset="2"/>
              <a:buChar char="§"/>
            </a:pPr>
            <a:r>
              <a:rPr lang="en-US" sz="1600" dirty="0">
                <a:latin typeface="Calibri" charset="0"/>
              </a:rPr>
              <a:t>For classrooms outside of ELA, data representations, diagrams, or other representations of information may be appropriate. In that situation, the rest of the questions using the word “text” would then rely on the source of information described above. However, use of text is still expected a majority of the time.</a:t>
            </a:r>
          </a:p>
          <a:p>
            <a:pPr lvl="1">
              <a:buFont typeface="Wingdings" charset="2"/>
              <a:buChar char="§"/>
            </a:pPr>
            <a:r>
              <a:rPr lang="en-US" sz="1600" dirty="0"/>
              <a:t>Brief informational videos may be appropriate depending on the standard(s) being taught.</a:t>
            </a:r>
          </a:p>
          <a:p>
            <a:pPr lvl="1">
              <a:buFont typeface="Wingdings" charset="2"/>
              <a:buChar char="§"/>
            </a:pPr>
            <a:endParaRPr lang="en-US" sz="1600" dirty="0"/>
          </a:p>
          <a:p>
            <a:r>
              <a:rPr lang="en-US" sz="1600" dirty="0"/>
              <a:t>							   Yes!</a:t>
            </a:r>
            <a:br>
              <a:rPr lang="en-US" sz="1600" dirty="0"/>
            </a:br>
            <a:endParaRPr lang="en-US" sz="1600" dirty="0"/>
          </a:p>
          <a:p>
            <a:r>
              <a:rPr lang="en-US" sz="1600" dirty="0">
                <a:latin typeface="Calibri" charset="0"/>
              </a:rPr>
              <a:t>B.	The text(s) are at or above the quantitative and qualitative complexity 	level expected for the grade and time in the school year and exhibit 	exceptional craft or build knowledge.</a:t>
            </a:r>
          </a:p>
          <a:p>
            <a:pPr lvl="1">
              <a:buFont typeface="Wingdings" charset="2"/>
              <a:buChar char="§"/>
            </a:pPr>
            <a:r>
              <a:rPr lang="en-US" sz="1600" dirty="0">
                <a:latin typeface="Calibri" charset="0"/>
              </a:rPr>
              <a:t>The texts can be entered and re-entered for different purposes.</a:t>
            </a:r>
            <a:endParaRPr lang="en-US" sz="1600" b="1" dirty="0">
              <a:latin typeface="Calibri" charset="0"/>
            </a:endParaRPr>
          </a:p>
          <a:p>
            <a:pPr lvl="1">
              <a:buFont typeface="Wingdings" charset="2"/>
              <a:buChar char="§"/>
            </a:pPr>
            <a:r>
              <a:rPr lang="en-US" sz="1600" dirty="0">
                <a:latin typeface="Calibri" charset="0"/>
              </a:rPr>
              <a:t>Examples: Books, poems, short stories, articles, selections from a textbook, etc. used to teach the standard(s).</a:t>
            </a:r>
          </a:p>
          <a:p>
            <a:pPr lvl="1" algn="ctr"/>
            <a:endParaRPr lang="en-US" sz="1600" dirty="0">
              <a:latin typeface="Calibri" charset="0"/>
            </a:endParaRPr>
          </a:p>
          <a:p>
            <a:pPr lvl="1" algn="ctr"/>
            <a:r>
              <a:rPr lang="en-US" sz="1600" dirty="0">
                <a:latin typeface="Calibri" charset="0"/>
              </a:rPr>
              <a:t>Yes!</a:t>
            </a:r>
            <a:endParaRPr lang="en-US" b="1" dirty="0"/>
          </a:p>
          <a:p>
            <a:pPr algn="ctr"/>
            <a:endParaRPr lang="en-US" b="1" dirty="0"/>
          </a:p>
          <a:p>
            <a:pPr algn="ctr"/>
            <a:endParaRPr lang="en-US" dirty="0"/>
          </a:p>
        </p:txBody>
      </p:sp>
      <p:sp>
        <p:nvSpPr>
          <p:cNvPr id="35" name="Rectangle 34"/>
          <p:cNvSpPr/>
          <p:nvPr/>
        </p:nvSpPr>
        <p:spPr>
          <a:xfrm>
            <a:off x="4135699" y="99025"/>
            <a:ext cx="6740777" cy="67062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dirty="0"/>
          </a:p>
          <a:p>
            <a:pPr algn="ctr"/>
            <a:r>
              <a:rPr lang="en-US" sz="1200" b="1" dirty="0"/>
              <a:t>Core Action 2: Employ questions and tasks, both oral and written, that are text specific and accurately address the analytical thinking required by the grade-level standards.</a:t>
            </a:r>
            <a:r>
              <a:rPr lang="en-US" sz="1200" dirty="0"/>
              <a:t> </a:t>
            </a:r>
            <a:endParaRPr lang="en-US" sz="1200" b="1" dirty="0"/>
          </a:p>
          <a:p>
            <a:pPr algn="ctr"/>
            <a:endParaRPr lang="en-US" sz="1200" b="1" dirty="0">
              <a:latin typeface="Calibri" charset="0"/>
            </a:endParaRPr>
          </a:p>
          <a:p>
            <a:pPr marL="342900" indent="-342900">
              <a:buFont typeface="+mj-lt"/>
              <a:buAutoNum type="alphaUcPeriod"/>
            </a:pPr>
            <a:r>
              <a:rPr lang="en-US" sz="1200" dirty="0">
                <a:latin typeface="Calibri" charset="0"/>
              </a:rPr>
              <a:t>Most questions and writing tasks return students to the text to build understanding of the text and the standard(s) being taught</a:t>
            </a:r>
            <a:br>
              <a:rPr lang="en-US" sz="1200" dirty="0">
                <a:latin typeface="Calibri" charset="0"/>
              </a:rPr>
            </a:br>
            <a:br>
              <a:rPr lang="en-US" sz="1200" dirty="0">
                <a:latin typeface="Calibri" charset="0"/>
              </a:rPr>
            </a:br>
            <a:r>
              <a:rPr lang="en-US" sz="1200" dirty="0">
                <a:latin typeface="Calibri" charset="0"/>
              </a:rPr>
              <a:t>							Yes!</a:t>
            </a:r>
            <a:br>
              <a:rPr lang="en-US" sz="1200" dirty="0">
                <a:latin typeface="Calibri" charset="0"/>
              </a:rPr>
            </a:br>
            <a:endParaRPr lang="en-US" sz="1200" dirty="0">
              <a:latin typeface="Calibri" charset="0"/>
            </a:endParaRPr>
          </a:p>
          <a:p>
            <a:pPr marL="342900" indent="-342900">
              <a:buFont typeface="+mj-lt"/>
              <a:buAutoNum type="alphaUcPeriod"/>
            </a:pPr>
            <a:r>
              <a:rPr lang="en-US" sz="1200" dirty="0">
                <a:latin typeface="Calibri" charset="0"/>
              </a:rPr>
              <a:t>Most questions and writing tasks require students to collect and use evidence from the text to demonstrate understanding and to support their ideas about the text.</a:t>
            </a:r>
          </a:p>
          <a:p>
            <a:pPr lvl="1">
              <a:buFont typeface="Wingdings" charset="2"/>
              <a:buChar char="§"/>
            </a:pPr>
            <a:r>
              <a:rPr lang="en-US" sz="1200" dirty="0">
                <a:latin typeface="Calibri" charset="0"/>
              </a:rPr>
              <a:t>Questions should be answered through a student’s understanding that is then able to be supported by text evidence. Most questions should </a:t>
            </a:r>
            <a:r>
              <a:rPr lang="en-US" sz="1200" b="1" dirty="0">
                <a:latin typeface="Calibri" charset="0"/>
              </a:rPr>
              <a:t>not</a:t>
            </a:r>
            <a:r>
              <a:rPr lang="en-US" sz="1200" dirty="0">
                <a:latin typeface="Calibri" charset="0"/>
              </a:rPr>
              <a:t> be able to be answered only by the text evidence. </a:t>
            </a:r>
          </a:p>
          <a:p>
            <a:pPr lvl="1">
              <a:buFont typeface="Wingdings" charset="2"/>
              <a:buChar char="§"/>
            </a:pPr>
            <a:r>
              <a:rPr lang="en-US" sz="1200" dirty="0">
                <a:latin typeface="Calibri" charset="0"/>
              </a:rPr>
              <a:t>During any reading time, interactive lecture, or informational videos, students have a purpose for reading or listening and are noting evidence, thoughts, conclusions, etc. in some way. </a:t>
            </a:r>
            <a:br>
              <a:rPr lang="en-US" sz="1200" dirty="0">
                <a:latin typeface="Calibri" charset="0"/>
              </a:rPr>
            </a:br>
            <a:br>
              <a:rPr lang="en-US" sz="1200" dirty="0">
                <a:latin typeface="Calibri" charset="0"/>
              </a:rPr>
            </a:br>
            <a:r>
              <a:rPr lang="en-US" sz="1200" dirty="0">
                <a:latin typeface="Calibri" charset="0"/>
              </a:rPr>
              <a:t>						Yes!</a:t>
            </a:r>
            <a:br>
              <a:rPr lang="en-US" sz="1200" dirty="0">
                <a:latin typeface="Calibri" charset="0"/>
              </a:rPr>
            </a:br>
            <a:endParaRPr lang="en-US" sz="1200" dirty="0">
              <a:latin typeface="Calibri" charset="0"/>
            </a:endParaRPr>
          </a:p>
          <a:p>
            <a:pPr marL="342900" indent="-342900">
              <a:buFont typeface="+mj-lt"/>
              <a:buAutoNum type="alphaUcPeriod"/>
            </a:pPr>
            <a:r>
              <a:rPr lang="en-US" sz="1200" dirty="0">
                <a:latin typeface="Calibri" charset="0"/>
              </a:rPr>
              <a:t>Most questions and writing tasks focus students on the most important words, phrases, and sentences that matter most to understanding the text and how they are used in the text.</a:t>
            </a:r>
          </a:p>
          <a:p>
            <a:pPr lvl="1">
              <a:buFont typeface="Wingdings" charset="2"/>
              <a:buChar char="§"/>
            </a:pPr>
            <a:r>
              <a:rPr lang="en-US" sz="1200" dirty="0">
                <a:latin typeface="Calibri" charset="0"/>
              </a:rPr>
              <a:t>Students are asked to address vocabulary, phrases, and sentences in the context of what they are reading and not in isolation.</a:t>
            </a:r>
          </a:p>
          <a:p>
            <a:pPr lvl="1">
              <a:buFont typeface="Wingdings" charset="2"/>
              <a:buChar char="§"/>
            </a:pPr>
            <a:r>
              <a:rPr lang="en-US" sz="1200" dirty="0">
                <a:latin typeface="Calibri" charset="0"/>
              </a:rPr>
              <a:t>Unless a cold read is specifically called for or needed, teachers preview the words, phrases, and sentences that are essential to students’ comprehension of the text.</a:t>
            </a:r>
            <a:br>
              <a:rPr lang="en-US" sz="1200" dirty="0">
                <a:latin typeface="Calibri" charset="0"/>
              </a:rPr>
            </a:br>
            <a:br>
              <a:rPr lang="en-US" sz="1200" dirty="0">
                <a:latin typeface="Calibri" charset="0"/>
              </a:rPr>
            </a:br>
            <a:r>
              <a:rPr lang="en-US" sz="1200" dirty="0">
                <a:latin typeface="Calibri" charset="0"/>
              </a:rPr>
              <a:t>						Yes!</a:t>
            </a:r>
            <a:br>
              <a:rPr lang="en-US" sz="1200" dirty="0">
                <a:latin typeface="Calibri" charset="0"/>
              </a:rPr>
            </a:br>
            <a:endParaRPr lang="en-US" sz="1200" dirty="0">
              <a:latin typeface="Calibri" charset="0"/>
            </a:endParaRPr>
          </a:p>
          <a:p>
            <a:pPr marL="342900" indent="-342900">
              <a:buFont typeface="+mj-lt"/>
              <a:buAutoNum type="alphaUcPeriod"/>
            </a:pPr>
            <a:r>
              <a:rPr lang="en-US" sz="1200" dirty="0">
                <a:latin typeface="Calibri" charset="0"/>
              </a:rPr>
              <a:t>Most questions are intentionally sequenced to support building knowledge by guiding students to delve deeper into the text.</a:t>
            </a:r>
          </a:p>
          <a:p>
            <a:pPr lvl="1">
              <a:buFont typeface="Wingdings" charset="2"/>
              <a:buChar char="§"/>
            </a:pPr>
            <a:r>
              <a:rPr lang="en-US" sz="1200" dirty="0">
                <a:latin typeface="Calibri" charset="0"/>
              </a:rPr>
              <a:t>Questions show a progression from basic to complex (increasing the level of demand of the questions).</a:t>
            </a:r>
          </a:p>
          <a:p>
            <a:pPr lvl="1">
              <a:buFont typeface="Wingdings" charset="2"/>
              <a:buChar char="§"/>
            </a:pPr>
            <a:r>
              <a:rPr lang="en-US" sz="1200" dirty="0">
                <a:latin typeface="Calibri" charset="0"/>
              </a:rPr>
              <a:t>The sequence of questions guides students’ thinking to the main takeaways desired by the teacher’s task (as determined by the standard).</a:t>
            </a:r>
          </a:p>
          <a:p>
            <a:pPr lvl="1">
              <a:buFont typeface="Wingdings" charset="2"/>
              <a:buChar char="§"/>
            </a:pPr>
            <a:endParaRPr lang="en-US" sz="1200" b="1" dirty="0">
              <a:latin typeface="Calibri" charset="0"/>
            </a:endParaRPr>
          </a:p>
          <a:p>
            <a:pPr lvl="1"/>
            <a:r>
              <a:rPr lang="en-US" sz="1200" b="1" dirty="0">
                <a:latin typeface="Calibri" charset="0"/>
              </a:rPr>
              <a:t>						</a:t>
            </a:r>
            <a:r>
              <a:rPr lang="en-US" sz="1200" dirty="0">
                <a:latin typeface="Calibri" charset="0"/>
              </a:rPr>
              <a:t>Yes!</a:t>
            </a:r>
            <a:endParaRPr lang="en-US" sz="1200" b="1" dirty="0">
              <a:latin typeface="Calibri" charset="0"/>
            </a:endParaRPr>
          </a:p>
          <a:p>
            <a:pPr lvl="1">
              <a:buFont typeface="Wingdings" charset="2"/>
              <a:buChar char="§"/>
            </a:pPr>
            <a:endParaRPr lang="en-US" sz="1200" b="1" dirty="0"/>
          </a:p>
          <a:p>
            <a:pPr algn="ctr"/>
            <a:endParaRPr lang="en-US" sz="1200" dirty="0"/>
          </a:p>
        </p:txBody>
      </p:sp>
      <p:sp>
        <p:nvSpPr>
          <p:cNvPr id="38" name="Rectangle 37"/>
          <p:cNvSpPr/>
          <p:nvPr/>
        </p:nvSpPr>
        <p:spPr>
          <a:xfrm>
            <a:off x="4114091" y="52665"/>
            <a:ext cx="6740777" cy="67062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1400" b="1" dirty="0">
              <a:latin typeface="Calibri" charset="0"/>
            </a:endParaRPr>
          </a:p>
          <a:p>
            <a:endParaRPr lang="en-US" sz="1400" b="1" dirty="0">
              <a:latin typeface="Calibri" charset="0"/>
            </a:endParaRPr>
          </a:p>
          <a:p>
            <a:r>
              <a:rPr lang="en-US" sz="1400" b="1" dirty="0">
                <a:latin typeface="Calibri" charset="0"/>
              </a:rPr>
              <a:t>Core Action 3: Provide all students with opportunities to engage in the work of the lesson.	</a:t>
            </a:r>
            <a:br>
              <a:rPr lang="en-US" sz="1400" b="1" dirty="0">
                <a:latin typeface="Calibri" charset="0"/>
              </a:rPr>
            </a:br>
            <a:endParaRPr lang="en-US" sz="1400" b="1" dirty="0">
              <a:latin typeface="Calibri" charset="0"/>
            </a:endParaRPr>
          </a:p>
          <a:p>
            <a:pPr marL="342900" indent="-342900">
              <a:buFont typeface="+mj-lt"/>
              <a:buAutoNum type="alphaUcPeriod"/>
            </a:pPr>
            <a:r>
              <a:rPr lang="en-US" sz="1400" dirty="0">
                <a:latin typeface="Calibri" charset="0"/>
              </a:rPr>
              <a:t>The teacher provides opportunities for productive struggle and perseverance with tasks that meet the standards. </a:t>
            </a:r>
          </a:p>
          <a:p>
            <a:pPr lvl="1">
              <a:buFont typeface="Wingdings" charset="2"/>
              <a:buChar char="§"/>
            </a:pPr>
            <a:r>
              <a:rPr lang="en-US" sz="1400" dirty="0">
                <a:latin typeface="Calibri" charset="0"/>
              </a:rPr>
              <a:t>Wait time is provided</a:t>
            </a:r>
          </a:p>
          <a:p>
            <a:pPr lvl="1">
              <a:buFont typeface="Wingdings" charset="2"/>
              <a:buChar char="§"/>
            </a:pPr>
            <a:r>
              <a:rPr lang="en-US" sz="1400" dirty="0">
                <a:latin typeface="Calibri" charset="0"/>
              </a:rPr>
              <a:t>Tasks are chunked into smallest units possible in order to provide for maximum opportunities for feedback</a:t>
            </a:r>
          </a:p>
          <a:p>
            <a:pPr lvl="1">
              <a:buFont typeface="Wingdings" charset="2"/>
              <a:buChar char="§"/>
            </a:pPr>
            <a:r>
              <a:rPr lang="en-US" sz="1400" dirty="0">
                <a:latin typeface="Calibri" charset="0"/>
              </a:rPr>
              <a:t>During whole group instruction, the teacher utilizes cold calling, life-lines, and no opt-outs to ensure all students have multiple opportunities to engage</a:t>
            </a:r>
          </a:p>
          <a:p>
            <a:pPr lvl="1">
              <a:buFont typeface="Wingdings" charset="2"/>
              <a:buChar char="§"/>
            </a:pPr>
            <a:r>
              <a:rPr lang="en-US" sz="1400" dirty="0">
                <a:latin typeface="Calibri" charset="0"/>
              </a:rPr>
              <a:t>When students are working alone or with a partner, the teacher utilizes “Praise, Prompt, and Leave” to provide feedback </a:t>
            </a:r>
          </a:p>
          <a:p>
            <a:pPr lvl="1">
              <a:buFont typeface="Wingdings" charset="2"/>
              <a:buChar char="§"/>
            </a:pPr>
            <a:r>
              <a:rPr lang="en-US" sz="1400" dirty="0">
                <a:latin typeface="Calibri" charset="0"/>
              </a:rPr>
              <a:t>The teacher utilizes information gained from questioning and circulating among a majority of the students to determine if re-teaching is necessary within each chunk</a:t>
            </a:r>
          </a:p>
          <a:p>
            <a:pPr lvl="1">
              <a:buFont typeface="Wingdings" charset="2"/>
              <a:buChar char="§"/>
            </a:pPr>
            <a:endParaRPr lang="en-US" sz="1400" b="1" dirty="0">
              <a:latin typeface="Calibri" charset="0"/>
            </a:endParaRPr>
          </a:p>
          <a:p>
            <a:pPr lvl="1"/>
            <a:r>
              <a:rPr lang="en-US" sz="1400" b="1" dirty="0">
                <a:latin typeface="Calibri" charset="0"/>
              </a:rPr>
              <a:t>						?</a:t>
            </a:r>
            <a:r>
              <a:rPr lang="en-US" sz="1400" b="1" dirty="0"/>
              <a:t> </a:t>
            </a:r>
            <a:br>
              <a:rPr lang="en-US" sz="1400" b="1" dirty="0"/>
            </a:br>
            <a:endParaRPr lang="en-US" sz="1400" b="1" dirty="0"/>
          </a:p>
          <a:p>
            <a:pPr marL="342900" indent="-342900">
              <a:buFont typeface="+mj-lt"/>
              <a:buAutoNum type="alphaUcPeriod"/>
            </a:pPr>
            <a:r>
              <a:rPr lang="en-US" sz="1400" dirty="0">
                <a:latin typeface="Calibri" charset="0"/>
              </a:rPr>
              <a:t>The teacher expects evidence and precision from students and probes students’ answers accordingly. Students display persistence in providing textual evidence to answers and responses, orally and/or in writing. </a:t>
            </a:r>
          </a:p>
          <a:p>
            <a:pPr lvl="1">
              <a:buFont typeface="Wingdings" charset="2"/>
              <a:buChar char="§"/>
            </a:pPr>
            <a:r>
              <a:rPr lang="en-US" sz="1400" dirty="0">
                <a:latin typeface="Calibri" charset="0"/>
              </a:rPr>
              <a:t>The teacher does not accept “general” statements as evidence, but pushes for clear and specific evidence that adequately backs up a student’s response</a:t>
            </a:r>
          </a:p>
          <a:p>
            <a:pPr lvl="1">
              <a:buFont typeface="Wingdings" charset="2"/>
              <a:buChar char="§"/>
            </a:pPr>
            <a:r>
              <a:rPr lang="en-US" sz="1400" dirty="0">
                <a:latin typeface="Calibri" charset="0"/>
              </a:rPr>
              <a:t>During whole group instruction, the teacher cold calls on students and pushes them for the best evidence possible.</a:t>
            </a:r>
          </a:p>
          <a:p>
            <a:pPr lvl="1">
              <a:buFont typeface="Wingdings" charset="2"/>
              <a:buChar char="§"/>
            </a:pPr>
            <a:r>
              <a:rPr lang="en-US" sz="1400" dirty="0">
                <a:latin typeface="Calibri" charset="0"/>
              </a:rPr>
              <a:t>When students are working alone or with a partner, the teacher utilizes “Praise, Prompt, and Leave” to push students who need re-direction or whose responses need to be more specific</a:t>
            </a:r>
          </a:p>
          <a:p>
            <a:pPr lvl="1">
              <a:buFont typeface="Wingdings" charset="2"/>
              <a:buChar char="§"/>
            </a:pPr>
            <a:r>
              <a:rPr lang="en-US" sz="1400" dirty="0">
                <a:latin typeface="Calibri" charset="0"/>
              </a:rPr>
              <a:t>The teacher utilizes information gained from questioning and circulating among a majority of the students to determine if re-teaching is necessary within each chunk</a:t>
            </a:r>
          </a:p>
          <a:p>
            <a:pPr lvl="1">
              <a:buFont typeface="Wingdings" charset="2"/>
              <a:buChar char="§"/>
            </a:pPr>
            <a:endParaRPr lang="en-US" sz="1400" b="1" dirty="0">
              <a:latin typeface="Calibri" charset="0"/>
            </a:endParaRPr>
          </a:p>
          <a:p>
            <a:pPr lvl="1"/>
            <a:r>
              <a:rPr lang="en-US" sz="1400" b="1" dirty="0">
                <a:latin typeface="Calibri" charset="0"/>
              </a:rPr>
              <a:t>						?</a:t>
            </a:r>
          </a:p>
          <a:p>
            <a:pPr lvl="1">
              <a:buFont typeface="Wingdings" charset="2"/>
              <a:buChar char="§"/>
            </a:pPr>
            <a:endParaRPr lang="en-US" sz="1200" b="1" dirty="0"/>
          </a:p>
          <a:p>
            <a:pPr algn="ctr"/>
            <a:endParaRPr lang="en-US" sz="1200" dirty="0"/>
          </a:p>
        </p:txBody>
      </p:sp>
      <p:sp>
        <p:nvSpPr>
          <p:cNvPr id="19" name="Content Placeholder 2">
            <a:extLst>
              <a:ext uri="{FF2B5EF4-FFF2-40B4-BE49-F238E27FC236}">
                <a16:creationId xmlns:a16="http://schemas.microsoft.com/office/drawing/2014/main" id="{9C3E48F1-3D69-9642-A2C6-A7D49E2F43B6}"/>
              </a:ext>
            </a:extLst>
          </p:cNvPr>
          <p:cNvSpPr>
            <a:spLocks noGrp="1"/>
          </p:cNvSpPr>
          <p:nvPr>
            <p:ph sz="half" idx="1"/>
          </p:nvPr>
        </p:nvSpPr>
        <p:spPr>
          <a:xfrm>
            <a:off x="402043" y="1835223"/>
            <a:ext cx="3444743" cy="4339043"/>
          </a:xfrm>
        </p:spPr>
        <p:txBody>
          <a:bodyPr>
            <a:normAutofit fontScale="92500" lnSpcReduction="20000"/>
          </a:bodyPr>
          <a:lstStyle/>
          <a:p>
            <a:r>
              <a:rPr lang="en-US" sz="1800" dirty="0"/>
              <a:t>8</a:t>
            </a:r>
            <a:r>
              <a:rPr lang="en-US" sz="1800" baseline="30000" dirty="0"/>
              <a:t>th</a:t>
            </a:r>
            <a:r>
              <a:rPr lang="en-US" sz="1800" dirty="0"/>
              <a:t> grade ELA</a:t>
            </a:r>
          </a:p>
          <a:p>
            <a:r>
              <a:rPr lang="en-US" sz="1800" dirty="0"/>
              <a:t>During this lesson the students began reading “The Ransom of Red Chief” from the “Tell-Tale Heart” unit in Learnzillion.  </a:t>
            </a:r>
          </a:p>
          <a:p>
            <a:r>
              <a:rPr lang="en-US" sz="1800" i="1" dirty="0"/>
              <a:t>Based on today’s reading, refer to your text to answer the following questions:</a:t>
            </a:r>
            <a:endParaRPr lang="en-US" sz="1800" dirty="0"/>
          </a:p>
          <a:p>
            <a:pPr marL="342900" indent="-342900">
              <a:buFont typeface="+mj-lt"/>
              <a:buAutoNum type="arabicPeriod"/>
            </a:pPr>
            <a:r>
              <a:rPr lang="en-US" sz="1800" dirty="0"/>
              <a:t>When is this story being told in relation to the kidnapping? How do you know? </a:t>
            </a:r>
          </a:p>
          <a:p>
            <a:pPr marL="342900" indent="-342900">
              <a:buFont typeface="+mj-lt"/>
              <a:buAutoNum type="arabicPeriod"/>
            </a:pPr>
            <a:r>
              <a:rPr lang="en-US" sz="1800" dirty="0"/>
              <a:t>How much does the narrator know about what is happening? How do you know? </a:t>
            </a:r>
          </a:p>
          <a:p>
            <a:pPr marL="342900" indent="-342900">
              <a:buFont typeface="+mj-lt"/>
              <a:buAutoNum type="arabicPeriod"/>
            </a:pPr>
            <a:r>
              <a:rPr lang="en-US" sz="1800" dirty="0"/>
              <a:t>What words, phrases, or sentences reveal that something unexpected might happen? Give specific examples from the text. </a:t>
            </a:r>
          </a:p>
        </p:txBody>
      </p:sp>
    </p:spTree>
    <p:extLst>
      <p:ext uri="{BB962C8B-B14F-4D97-AF65-F5344CB8AC3E}">
        <p14:creationId xmlns:p14="http://schemas.microsoft.com/office/powerpoint/2010/main" val="19039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8"/>
                                        </p:tgtEl>
                                        <p:attrNameLst>
                                          <p:attrName>ppt_x</p:attrName>
                                        </p:attrNameLst>
                                      </p:cBhvr>
                                      <p:tavLst>
                                        <p:tav tm="0">
                                          <p:val>
                                            <p:strVal val="ppt_x"/>
                                          </p:val>
                                        </p:tav>
                                        <p:tav tm="100000">
                                          <p:val>
                                            <p:strVal val="ppt_x"/>
                                          </p:val>
                                        </p:tav>
                                      </p:tavLst>
                                    </p:anim>
                                    <p:anim calcmode="lin" valueType="num">
                                      <p:cBhvr additive="base">
                                        <p:cTn id="31" dur="500"/>
                                        <p:tgtEl>
                                          <p:spTgt spid="18"/>
                                        </p:tgtEl>
                                        <p:attrNameLst>
                                          <p:attrName>ppt_y</p:attrName>
                                        </p:attrNameLst>
                                      </p:cBhvr>
                                      <p:tavLst>
                                        <p:tav tm="0">
                                          <p:val>
                                            <p:strVal val="ppt_y"/>
                                          </p:val>
                                        </p:tav>
                                        <p:tav tm="100000">
                                          <p:val>
                                            <p:strVal val="1+ppt_h/2"/>
                                          </p:val>
                                        </p:tav>
                                      </p:tavLst>
                                    </p:anim>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35"/>
                                        </p:tgtEl>
                                        <p:attrNameLst>
                                          <p:attrName>ppt_x</p:attrName>
                                        </p:attrNameLst>
                                      </p:cBhvr>
                                      <p:tavLst>
                                        <p:tav tm="0">
                                          <p:val>
                                            <p:strVal val="ppt_x"/>
                                          </p:val>
                                        </p:tav>
                                        <p:tav tm="100000">
                                          <p:val>
                                            <p:strVal val="ppt_x"/>
                                          </p:val>
                                        </p:tav>
                                      </p:tavLst>
                                    </p:anim>
                                    <p:anim calcmode="lin" valueType="num">
                                      <p:cBhvr additive="base">
                                        <p:cTn id="55" dur="500"/>
                                        <p:tgtEl>
                                          <p:spTgt spid="35"/>
                                        </p:tgtEl>
                                        <p:attrNameLst>
                                          <p:attrName>ppt_y</p:attrName>
                                        </p:attrNameLst>
                                      </p:cBhvr>
                                      <p:tavLst>
                                        <p:tav tm="0">
                                          <p:val>
                                            <p:strVal val="ppt_y"/>
                                          </p:val>
                                        </p:tav>
                                        <p:tav tm="100000">
                                          <p:val>
                                            <p:strVal val="1+ppt_h/2"/>
                                          </p:val>
                                        </p:tav>
                                      </p:tavLst>
                                    </p:anim>
                                    <p:set>
                                      <p:cBhvr>
                                        <p:cTn id="56" dur="1" fill="hold">
                                          <p:stCondLst>
                                            <p:cond delay="499"/>
                                          </p:stCondLst>
                                        </p:cTn>
                                        <p:tgtEl>
                                          <p:spTgt spid="3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1" nodeType="click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ppt_x"/>
                                          </p:val>
                                        </p:tav>
                                        <p:tav tm="100000">
                                          <p:val>
                                            <p:strVal val="#ppt_x"/>
                                          </p:val>
                                        </p:tav>
                                      </p:tavLst>
                                    </p:anim>
                                    <p:anim calcmode="lin" valueType="num">
                                      <p:cBhvr additive="base">
                                        <p:cTn id="8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38"/>
                                        </p:tgtEl>
                                        <p:attrNameLst>
                                          <p:attrName>ppt_x</p:attrName>
                                        </p:attrNameLst>
                                      </p:cBhvr>
                                      <p:tavLst>
                                        <p:tav tm="0">
                                          <p:val>
                                            <p:strVal val="ppt_x"/>
                                          </p:val>
                                        </p:tav>
                                        <p:tav tm="100000">
                                          <p:val>
                                            <p:strVal val="ppt_x"/>
                                          </p:val>
                                        </p:tav>
                                      </p:tavLst>
                                    </p:anim>
                                    <p:anim calcmode="lin" valueType="num">
                                      <p:cBhvr additive="base">
                                        <p:cTn id="91" dur="500"/>
                                        <p:tgtEl>
                                          <p:spTgt spid="38"/>
                                        </p:tgtEl>
                                        <p:attrNameLst>
                                          <p:attrName>ppt_y</p:attrName>
                                        </p:attrNameLst>
                                      </p:cBhvr>
                                      <p:tavLst>
                                        <p:tav tm="0">
                                          <p:val>
                                            <p:strVal val="ppt_y"/>
                                          </p:val>
                                        </p:tav>
                                        <p:tav tm="100000">
                                          <p:val>
                                            <p:strVal val="1+ppt_h/2"/>
                                          </p:val>
                                        </p:tav>
                                      </p:tavLst>
                                    </p:anim>
                                    <p:set>
                                      <p:cBhvr>
                                        <p:cTn id="92" dur="1" fill="hold">
                                          <p:stCondLst>
                                            <p:cond delay="499"/>
                                          </p:stCondLst>
                                        </p:cTn>
                                        <p:tgtEl>
                                          <p:spTgt spid="3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5" grpId="1" animBg="1"/>
      <p:bldP spid="18" grpId="0" animBg="1"/>
      <p:bldP spid="18" grpId="1" animBg="1"/>
      <p:bldP spid="35" grpId="0" animBg="1"/>
      <p:bldP spid="35" grpId="1" animBg="1"/>
      <p:bldP spid="38" grpId="0" animBg="1"/>
      <p:bldP spid="3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Ending: Recap</a:t>
            </a:r>
          </a:p>
        </p:txBody>
      </p:sp>
      <p:sp>
        <p:nvSpPr>
          <p:cNvPr id="6" name="Content Placeholder 5"/>
          <p:cNvSpPr>
            <a:spLocks noGrp="1"/>
          </p:cNvSpPr>
          <p:nvPr>
            <p:ph idx="1"/>
          </p:nvPr>
        </p:nvSpPr>
        <p:spPr/>
        <p:txBody>
          <a:bodyPr/>
          <a:lstStyle/>
          <a:p>
            <a:pPr lvl="1"/>
            <a:endParaRPr lang="en-US" dirty="0"/>
          </a:p>
          <a:p>
            <a:pPr lvl="1"/>
            <a:endParaRPr lang="en-US" dirty="0"/>
          </a:p>
          <a:p>
            <a:pPr lvl="1"/>
            <a:endParaRPr lang="en-US" sz="2800" dirty="0"/>
          </a:p>
          <a:p>
            <a:pPr lvl="1"/>
            <a:r>
              <a:rPr lang="en-US" sz="2800" dirty="0"/>
              <a:t>Closing Assessment</a:t>
            </a:r>
          </a:p>
          <a:p>
            <a:pPr lvl="1"/>
            <a:endParaRPr lang="en-US" sz="2800" dirty="0"/>
          </a:p>
          <a:p>
            <a:pPr lvl="1"/>
            <a:r>
              <a:rPr lang="en-US" sz="2800" dirty="0"/>
              <a:t>Time-Keeping Strategy</a:t>
            </a:r>
          </a:p>
        </p:txBody>
      </p:sp>
      <p:pic>
        <p:nvPicPr>
          <p:cNvPr id="2" name="Picture 1">
            <a:extLst>
              <a:ext uri="{FF2B5EF4-FFF2-40B4-BE49-F238E27FC236}">
                <a16:creationId xmlns:a16="http://schemas.microsoft.com/office/drawing/2014/main" id="{DEA6E406-D603-8E4B-AD59-E5435073BB60}"/>
              </a:ext>
            </a:extLst>
          </p:cNvPr>
          <p:cNvPicPr>
            <a:picLocks noChangeAspect="1"/>
          </p:cNvPicPr>
          <p:nvPr/>
        </p:nvPicPr>
        <p:blipFill>
          <a:blip r:embed="rId2"/>
          <a:stretch>
            <a:fillRect/>
          </a:stretch>
        </p:blipFill>
        <p:spPr>
          <a:xfrm>
            <a:off x="7329488" y="1845734"/>
            <a:ext cx="2344737" cy="4131735"/>
          </a:xfrm>
          <a:prstGeom prst="rect">
            <a:avLst/>
          </a:prstGeom>
        </p:spPr>
      </p:pic>
    </p:spTree>
    <p:extLst>
      <p:ext uri="{BB962C8B-B14F-4D97-AF65-F5344CB8AC3E}">
        <p14:creationId xmlns:p14="http://schemas.microsoft.com/office/powerpoint/2010/main" val="156291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Framework</a:t>
            </a:r>
          </a:p>
        </p:txBody>
      </p:sp>
      <p:sp>
        <p:nvSpPr>
          <p:cNvPr id="4" name="Rounded Rectangle 3"/>
          <p:cNvSpPr/>
          <p:nvPr/>
        </p:nvSpPr>
        <p:spPr>
          <a:xfrm>
            <a:off x="1097280" y="2017926"/>
            <a:ext cx="2548445" cy="13012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Starter</a:t>
            </a:r>
          </a:p>
        </p:txBody>
      </p:sp>
      <p:sp>
        <p:nvSpPr>
          <p:cNvPr id="6" name="Rounded Rectangle 5"/>
          <p:cNvSpPr/>
          <p:nvPr/>
        </p:nvSpPr>
        <p:spPr>
          <a:xfrm>
            <a:off x="4852257" y="2017926"/>
            <a:ext cx="2548445" cy="13012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Engagement</a:t>
            </a:r>
          </a:p>
        </p:txBody>
      </p:sp>
      <p:sp>
        <p:nvSpPr>
          <p:cNvPr id="7" name="Rounded Rectangle 6"/>
          <p:cNvSpPr/>
          <p:nvPr/>
        </p:nvSpPr>
        <p:spPr>
          <a:xfrm>
            <a:off x="8607234" y="2017926"/>
            <a:ext cx="2548445" cy="13012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Ending</a:t>
            </a:r>
          </a:p>
        </p:txBody>
      </p:sp>
      <p:sp>
        <p:nvSpPr>
          <p:cNvPr id="8" name="Right Arrow 7"/>
          <p:cNvSpPr/>
          <p:nvPr/>
        </p:nvSpPr>
        <p:spPr>
          <a:xfrm>
            <a:off x="3910544" y="2425095"/>
            <a:ext cx="676894" cy="48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7665521" y="2425095"/>
            <a:ext cx="676894" cy="48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1097281" y="3491346"/>
            <a:ext cx="10058398" cy="498763"/>
          </a:xfrm>
          <a:prstGeom prst="round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a:t>
            </a:r>
          </a:p>
        </p:txBody>
      </p:sp>
      <p:sp>
        <p:nvSpPr>
          <p:cNvPr id="14" name="Rounded Rectangle 13"/>
          <p:cNvSpPr/>
          <p:nvPr/>
        </p:nvSpPr>
        <p:spPr>
          <a:xfrm>
            <a:off x="574104" y="3990108"/>
            <a:ext cx="523176" cy="2271795"/>
          </a:xfrm>
          <a:prstGeom prst="round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dirty="0"/>
              <a:t>WHAT</a:t>
            </a:r>
          </a:p>
        </p:txBody>
      </p:sp>
      <p:graphicFrame>
        <p:nvGraphicFramePr>
          <p:cNvPr id="3" name="Table 2"/>
          <p:cNvGraphicFramePr>
            <a:graphicFrameLocks noGrp="1"/>
          </p:cNvGraphicFramePr>
          <p:nvPr>
            <p:extLst/>
          </p:nvPr>
        </p:nvGraphicFramePr>
        <p:xfrm>
          <a:off x="1432230" y="4162302"/>
          <a:ext cx="1859610" cy="1964180"/>
        </p:xfrm>
        <a:graphic>
          <a:graphicData uri="http://schemas.openxmlformats.org/drawingml/2006/table">
            <a:tbl>
              <a:tblPr firstRow="1" bandRow="1"/>
              <a:tblGrid>
                <a:gridCol w="1859610">
                  <a:extLst>
                    <a:ext uri="{9D8B030D-6E8A-4147-A177-3AD203B41FA5}">
                      <a16:colId xmlns:a16="http://schemas.microsoft.com/office/drawing/2014/main" val="20000"/>
                    </a:ext>
                  </a:extLst>
                </a:gridCol>
              </a:tblGrid>
              <a:tr h="491045">
                <a:tc>
                  <a:txBody>
                    <a:bodyPr/>
                    <a:lstStyle/>
                    <a:p>
                      <a:pPr algn="ctr"/>
                      <a:r>
                        <a:rPr lang="en-US" sz="2000" dirty="0"/>
                        <a:t>IPG</a:t>
                      </a:r>
                    </a:p>
                  </a:txBody>
                  <a:tcPr/>
                </a:tc>
                <a:extLst>
                  <a:ext uri="{0D108BD9-81ED-4DB2-BD59-A6C34878D82A}">
                    <a16:rowId xmlns:a16="http://schemas.microsoft.com/office/drawing/2014/main" val="10000"/>
                  </a:ext>
                </a:extLst>
              </a:tr>
              <a:tr h="491045">
                <a:tc>
                  <a:txBody>
                    <a:bodyPr/>
                    <a:lstStyle/>
                    <a:p>
                      <a:pPr algn="ctr"/>
                      <a:r>
                        <a:rPr lang="en-US" sz="2000" dirty="0"/>
                        <a:t>Core</a:t>
                      </a:r>
                      <a:r>
                        <a:rPr lang="en-US" sz="2000" baseline="0" dirty="0"/>
                        <a:t> Action 1</a:t>
                      </a:r>
                      <a:endParaRPr lang="en-US" sz="2000" dirty="0"/>
                    </a:p>
                  </a:txBody>
                  <a:tcPr/>
                </a:tc>
                <a:extLst>
                  <a:ext uri="{0D108BD9-81ED-4DB2-BD59-A6C34878D82A}">
                    <a16:rowId xmlns:a16="http://schemas.microsoft.com/office/drawing/2014/main" val="10001"/>
                  </a:ext>
                </a:extLst>
              </a:tr>
              <a:tr h="491045">
                <a:tc>
                  <a:txBody>
                    <a:bodyPr/>
                    <a:lstStyle/>
                    <a:p>
                      <a:pPr algn="ctr"/>
                      <a:r>
                        <a:rPr lang="en-US" sz="2000" dirty="0"/>
                        <a:t>Core Action 2</a:t>
                      </a:r>
                    </a:p>
                  </a:txBody>
                  <a:tcPr/>
                </a:tc>
                <a:extLst>
                  <a:ext uri="{0D108BD9-81ED-4DB2-BD59-A6C34878D82A}">
                    <a16:rowId xmlns:a16="http://schemas.microsoft.com/office/drawing/2014/main" val="10002"/>
                  </a:ext>
                </a:extLst>
              </a:tr>
              <a:tr h="491045">
                <a:tc>
                  <a:txBody>
                    <a:bodyPr/>
                    <a:lstStyle/>
                    <a:p>
                      <a:pPr algn="ctr"/>
                      <a:r>
                        <a:rPr lang="en-US" sz="2000" dirty="0"/>
                        <a:t>Core Action 3</a:t>
                      </a:r>
                    </a:p>
                  </a:txBody>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nvPr>
        </p:nvGraphicFramePr>
        <p:xfrm>
          <a:off x="5196674" y="4162302"/>
          <a:ext cx="1859610" cy="1964180"/>
        </p:xfrm>
        <a:graphic>
          <a:graphicData uri="http://schemas.openxmlformats.org/drawingml/2006/table">
            <a:tbl>
              <a:tblPr firstRow="1" bandRow="1"/>
              <a:tblGrid>
                <a:gridCol w="1859610">
                  <a:extLst>
                    <a:ext uri="{9D8B030D-6E8A-4147-A177-3AD203B41FA5}">
                      <a16:colId xmlns:a16="http://schemas.microsoft.com/office/drawing/2014/main" val="20000"/>
                    </a:ext>
                  </a:extLst>
                </a:gridCol>
              </a:tblGrid>
              <a:tr h="491045">
                <a:tc>
                  <a:txBody>
                    <a:bodyPr/>
                    <a:lstStyle/>
                    <a:p>
                      <a:pPr algn="ctr"/>
                      <a:r>
                        <a:rPr lang="en-US" sz="2000" dirty="0"/>
                        <a:t>IPG</a:t>
                      </a:r>
                    </a:p>
                  </a:txBody>
                  <a:tcPr/>
                </a:tc>
                <a:extLst>
                  <a:ext uri="{0D108BD9-81ED-4DB2-BD59-A6C34878D82A}">
                    <a16:rowId xmlns:a16="http://schemas.microsoft.com/office/drawing/2014/main" val="10000"/>
                  </a:ext>
                </a:extLst>
              </a:tr>
              <a:tr h="491045">
                <a:tc>
                  <a:txBody>
                    <a:bodyPr/>
                    <a:lstStyle/>
                    <a:p>
                      <a:pPr algn="ctr"/>
                      <a:r>
                        <a:rPr lang="en-US" sz="2000" dirty="0"/>
                        <a:t>Core</a:t>
                      </a:r>
                      <a:r>
                        <a:rPr lang="en-US" sz="2000" baseline="0" dirty="0"/>
                        <a:t> Action 1</a:t>
                      </a:r>
                      <a:endParaRPr lang="en-US" sz="2000" dirty="0"/>
                    </a:p>
                  </a:txBody>
                  <a:tcPr/>
                </a:tc>
                <a:extLst>
                  <a:ext uri="{0D108BD9-81ED-4DB2-BD59-A6C34878D82A}">
                    <a16:rowId xmlns:a16="http://schemas.microsoft.com/office/drawing/2014/main" val="10001"/>
                  </a:ext>
                </a:extLst>
              </a:tr>
              <a:tr h="491045">
                <a:tc>
                  <a:txBody>
                    <a:bodyPr/>
                    <a:lstStyle/>
                    <a:p>
                      <a:pPr algn="ctr"/>
                      <a:r>
                        <a:rPr lang="en-US" sz="2000" dirty="0"/>
                        <a:t>Core Action 2</a:t>
                      </a:r>
                    </a:p>
                  </a:txBody>
                  <a:tcPr/>
                </a:tc>
                <a:extLst>
                  <a:ext uri="{0D108BD9-81ED-4DB2-BD59-A6C34878D82A}">
                    <a16:rowId xmlns:a16="http://schemas.microsoft.com/office/drawing/2014/main" val="10002"/>
                  </a:ext>
                </a:extLst>
              </a:tr>
              <a:tr h="491045">
                <a:tc>
                  <a:txBody>
                    <a:bodyPr/>
                    <a:lstStyle/>
                    <a:p>
                      <a:pPr algn="ctr"/>
                      <a:r>
                        <a:rPr lang="en-US" sz="2000" dirty="0"/>
                        <a:t>Core Action 3</a:t>
                      </a:r>
                    </a:p>
                  </a:txBody>
                  <a:tcPr/>
                </a:tc>
                <a:extLst>
                  <a:ext uri="{0D108BD9-81ED-4DB2-BD59-A6C34878D82A}">
                    <a16:rowId xmlns:a16="http://schemas.microsoft.com/office/drawing/2014/main" val="10003"/>
                  </a:ext>
                </a:extLst>
              </a:tr>
            </a:tbl>
          </a:graphicData>
        </a:graphic>
      </p:graphicFrame>
      <p:graphicFrame>
        <p:nvGraphicFramePr>
          <p:cNvPr id="16" name="Table 15"/>
          <p:cNvGraphicFramePr>
            <a:graphicFrameLocks noGrp="1"/>
          </p:cNvGraphicFramePr>
          <p:nvPr>
            <p:extLst/>
          </p:nvPr>
        </p:nvGraphicFramePr>
        <p:xfrm>
          <a:off x="8951651" y="4143915"/>
          <a:ext cx="1859610" cy="1964180"/>
        </p:xfrm>
        <a:graphic>
          <a:graphicData uri="http://schemas.openxmlformats.org/drawingml/2006/table">
            <a:tbl>
              <a:tblPr firstRow="1" bandRow="1"/>
              <a:tblGrid>
                <a:gridCol w="1859610">
                  <a:extLst>
                    <a:ext uri="{9D8B030D-6E8A-4147-A177-3AD203B41FA5}">
                      <a16:colId xmlns:a16="http://schemas.microsoft.com/office/drawing/2014/main" val="20000"/>
                    </a:ext>
                  </a:extLst>
                </a:gridCol>
              </a:tblGrid>
              <a:tr h="491045">
                <a:tc>
                  <a:txBody>
                    <a:bodyPr/>
                    <a:lstStyle/>
                    <a:p>
                      <a:pPr algn="ctr"/>
                      <a:r>
                        <a:rPr lang="en-US" sz="2000" dirty="0"/>
                        <a:t>IPG</a:t>
                      </a:r>
                    </a:p>
                  </a:txBody>
                  <a:tcPr/>
                </a:tc>
                <a:extLst>
                  <a:ext uri="{0D108BD9-81ED-4DB2-BD59-A6C34878D82A}">
                    <a16:rowId xmlns:a16="http://schemas.microsoft.com/office/drawing/2014/main" val="10000"/>
                  </a:ext>
                </a:extLst>
              </a:tr>
              <a:tr h="491045">
                <a:tc>
                  <a:txBody>
                    <a:bodyPr/>
                    <a:lstStyle/>
                    <a:p>
                      <a:pPr algn="ctr"/>
                      <a:r>
                        <a:rPr lang="en-US" sz="2000" dirty="0"/>
                        <a:t>Core</a:t>
                      </a:r>
                      <a:r>
                        <a:rPr lang="en-US" sz="2000" baseline="0" dirty="0"/>
                        <a:t> Action 1</a:t>
                      </a:r>
                      <a:endParaRPr lang="en-US" sz="2000" dirty="0"/>
                    </a:p>
                  </a:txBody>
                  <a:tcPr/>
                </a:tc>
                <a:extLst>
                  <a:ext uri="{0D108BD9-81ED-4DB2-BD59-A6C34878D82A}">
                    <a16:rowId xmlns:a16="http://schemas.microsoft.com/office/drawing/2014/main" val="10001"/>
                  </a:ext>
                </a:extLst>
              </a:tr>
              <a:tr h="491045">
                <a:tc>
                  <a:txBody>
                    <a:bodyPr/>
                    <a:lstStyle/>
                    <a:p>
                      <a:pPr algn="ctr"/>
                      <a:r>
                        <a:rPr lang="en-US" sz="2000" dirty="0"/>
                        <a:t>Core Action 2</a:t>
                      </a:r>
                    </a:p>
                  </a:txBody>
                  <a:tcPr/>
                </a:tc>
                <a:extLst>
                  <a:ext uri="{0D108BD9-81ED-4DB2-BD59-A6C34878D82A}">
                    <a16:rowId xmlns:a16="http://schemas.microsoft.com/office/drawing/2014/main" val="10002"/>
                  </a:ext>
                </a:extLst>
              </a:tr>
              <a:tr h="491045">
                <a:tc>
                  <a:txBody>
                    <a:bodyPr/>
                    <a:lstStyle/>
                    <a:p>
                      <a:pPr algn="ctr"/>
                      <a:r>
                        <a:rPr lang="en-US" sz="2000" dirty="0"/>
                        <a:t>Core Action 3</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81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14325" y="188911"/>
            <a:ext cx="4972050" cy="6553581"/>
          </a:xfrm>
        </p:spPr>
      </p:pic>
      <p:sp>
        <p:nvSpPr>
          <p:cNvPr id="5" name="Down Arrow 4"/>
          <p:cNvSpPr/>
          <p:nvPr/>
        </p:nvSpPr>
        <p:spPr>
          <a:xfrm rot="5400000">
            <a:off x="7369962" y="-1103692"/>
            <a:ext cx="1702611" cy="5155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The “How”: Starter, Engagement, Ending</a:t>
            </a:r>
          </a:p>
        </p:txBody>
      </p:sp>
      <p:sp>
        <p:nvSpPr>
          <p:cNvPr id="6" name="Down Arrow 5"/>
          <p:cNvSpPr/>
          <p:nvPr/>
        </p:nvSpPr>
        <p:spPr>
          <a:xfrm rot="5400000">
            <a:off x="8285561" y="1529953"/>
            <a:ext cx="1985962" cy="5155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Measuring The “What”:</a:t>
            </a:r>
          </a:p>
          <a:p>
            <a:pPr algn="ctr"/>
            <a:r>
              <a:rPr lang="en-US" dirty="0"/>
              <a:t>Core Actions 1, 2, and 3 of the IPG</a:t>
            </a:r>
          </a:p>
        </p:txBody>
      </p:sp>
      <p:cxnSp>
        <p:nvCxnSpPr>
          <p:cNvPr id="8" name="Straight Arrow Connector 7"/>
          <p:cNvCxnSpPr/>
          <p:nvPr/>
        </p:nvCxnSpPr>
        <p:spPr>
          <a:xfrm flipH="1" flipV="1">
            <a:off x="5286376" y="2886076"/>
            <a:ext cx="1237654" cy="1077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286376" y="3886200"/>
            <a:ext cx="1237654" cy="221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221076"/>
            <a:ext cx="4972050" cy="6553581"/>
          </a:xfrm>
          <a:prstGeom prst="rect">
            <a:avLst/>
          </a:prstGeom>
        </p:spPr>
      </p:pic>
      <p:cxnSp>
        <p:nvCxnSpPr>
          <p:cNvPr id="16" name="Straight Arrow Connector 15"/>
          <p:cNvCxnSpPr/>
          <p:nvPr/>
        </p:nvCxnSpPr>
        <p:spPr>
          <a:xfrm flipH="1">
            <a:off x="5286376" y="4300538"/>
            <a:ext cx="1237654" cy="1029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805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99DE4F8-B86A-324C-AF8B-D087D45F8DF5}"/>
              </a:ext>
            </a:extLst>
          </p:cNvPr>
          <p:cNvPicPr>
            <a:picLocks noGrp="1" noChangeAspect="1"/>
          </p:cNvPicPr>
          <p:nvPr>
            <p:ph idx="1"/>
          </p:nvPr>
        </p:nvPicPr>
        <p:blipFill>
          <a:blip r:embed="rId3"/>
          <a:stretch>
            <a:fillRect/>
          </a:stretch>
        </p:blipFill>
        <p:spPr>
          <a:xfrm>
            <a:off x="127675" y="692497"/>
            <a:ext cx="12105603" cy="5622578"/>
          </a:xfrm>
          <a:prstGeom prst="rect">
            <a:avLst/>
          </a:prstGeom>
        </p:spPr>
      </p:pic>
      <p:sp>
        <p:nvSpPr>
          <p:cNvPr id="3" name="Rectangle 2"/>
          <p:cNvSpPr/>
          <p:nvPr/>
        </p:nvSpPr>
        <p:spPr>
          <a:xfrm>
            <a:off x="9701212" y="1285875"/>
            <a:ext cx="2386013" cy="4914900"/>
          </a:xfrm>
          <a:prstGeom prst="rect">
            <a:avLst/>
          </a:prstGeom>
          <a:solidFill>
            <a:schemeClr val="accent1">
              <a:lumMod val="60000"/>
              <a:lumOff val="4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57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Ending: Overview</a:t>
            </a:r>
          </a:p>
        </p:txBody>
      </p:sp>
      <p:sp>
        <p:nvSpPr>
          <p:cNvPr id="6" name="Content Placeholder 5"/>
          <p:cNvSpPr>
            <a:spLocks noGrp="1"/>
          </p:cNvSpPr>
          <p:nvPr>
            <p:ph idx="1"/>
          </p:nvPr>
        </p:nvSpPr>
        <p:spPr/>
        <p:txBody>
          <a:bodyPr/>
          <a:lstStyle/>
          <a:p>
            <a:pPr lvl="1"/>
            <a:endParaRPr lang="en-US" dirty="0"/>
          </a:p>
          <a:p>
            <a:pPr lvl="1"/>
            <a:endParaRPr lang="en-US" dirty="0"/>
          </a:p>
          <a:p>
            <a:pPr lvl="1"/>
            <a:endParaRPr lang="en-US" sz="2800" dirty="0"/>
          </a:p>
          <a:p>
            <a:pPr lvl="1"/>
            <a:r>
              <a:rPr lang="en-US" sz="2800" dirty="0"/>
              <a:t>Closing Assessment</a:t>
            </a:r>
          </a:p>
          <a:p>
            <a:pPr lvl="1"/>
            <a:endParaRPr lang="en-US" sz="2800" dirty="0"/>
          </a:p>
          <a:p>
            <a:pPr lvl="1"/>
            <a:r>
              <a:rPr lang="en-US" sz="2800" dirty="0"/>
              <a:t>Time-Keeping Strategy</a:t>
            </a:r>
          </a:p>
        </p:txBody>
      </p:sp>
      <p:pic>
        <p:nvPicPr>
          <p:cNvPr id="2" name="Picture 1">
            <a:extLst>
              <a:ext uri="{FF2B5EF4-FFF2-40B4-BE49-F238E27FC236}">
                <a16:creationId xmlns:a16="http://schemas.microsoft.com/office/drawing/2014/main" id="{DEA6E406-D603-8E4B-AD59-E5435073BB60}"/>
              </a:ext>
            </a:extLst>
          </p:cNvPr>
          <p:cNvPicPr>
            <a:picLocks noChangeAspect="1"/>
          </p:cNvPicPr>
          <p:nvPr/>
        </p:nvPicPr>
        <p:blipFill>
          <a:blip r:embed="rId3"/>
          <a:stretch>
            <a:fillRect/>
          </a:stretch>
        </p:blipFill>
        <p:spPr>
          <a:xfrm>
            <a:off x="7329488" y="1845734"/>
            <a:ext cx="2344737" cy="4131735"/>
          </a:xfrm>
          <a:prstGeom prst="rect">
            <a:avLst/>
          </a:prstGeom>
        </p:spPr>
      </p:pic>
    </p:spTree>
    <p:extLst>
      <p:ext uri="{BB962C8B-B14F-4D97-AF65-F5344CB8AC3E}">
        <p14:creationId xmlns:p14="http://schemas.microsoft.com/office/powerpoint/2010/main" val="3895389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Assessment</a:t>
            </a:r>
          </a:p>
        </p:txBody>
      </p:sp>
      <p:sp>
        <p:nvSpPr>
          <p:cNvPr id="3" name="Content Placeholder 2"/>
          <p:cNvSpPr>
            <a:spLocks noGrp="1"/>
          </p:cNvSpPr>
          <p:nvPr>
            <p:ph idx="1"/>
          </p:nvPr>
        </p:nvSpPr>
        <p:spPr>
          <a:xfrm>
            <a:off x="1097280" y="1866900"/>
            <a:ext cx="10058400" cy="4345094"/>
          </a:xfrm>
        </p:spPr>
        <p:txBody>
          <a:bodyPr>
            <a:normAutofit/>
          </a:bodyPr>
          <a:lstStyle/>
          <a:p>
            <a:pPr lvl="1"/>
            <a:r>
              <a:rPr lang="en-US" sz="2800" dirty="0"/>
              <a:t>Brings closure to the lesson</a:t>
            </a:r>
            <a:endParaRPr lang="en-US" sz="4800" dirty="0"/>
          </a:p>
          <a:p>
            <a:pPr lvl="1"/>
            <a:r>
              <a:rPr lang="en-US" sz="2800" dirty="0"/>
              <a:t>Teacher uses formative assessments to:</a:t>
            </a:r>
            <a:endParaRPr lang="en-US" sz="4800" dirty="0"/>
          </a:p>
          <a:p>
            <a:pPr lvl="2"/>
            <a:r>
              <a:rPr lang="en-US" sz="2000" dirty="0"/>
              <a:t>Inform instruction: What do I teach tomorrow?</a:t>
            </a:r>
            <a:endParaRPr lang="en-US" sz="4400" dirty="0"/>
          </a:p>
          <a:p>
            <a:pPr lvl="2"/>
            <a:r>
              <a:rPr lang="en-US" sz="2000" dirty="0"/>
              <a:t>Target review: What do I need to reteach?</a:t>
            </a:r>
            <a:endParaRPr lang="en-US" sz="4400" dirty="0"/>
          </a:p>
          <a:p>
            <a:pPr lvl="2"/>
            <a:r>
              <a:rPr lang="en-US" sz="2000" dirty="0"/>
              <a:t>Focus remediation/enrichment: Which students need remediation or enrichment?</a:t>
            </a:r>
            <a:br>
              <a:rPr lang="en-US" sz="2000" dirty="0"/>
            </a:br>
            <a:endParaRPr lang="en-US" sz="4400" dirty="0"/>
          </a:p>
          <a:p>
            <a:pPr lvl="1"/>
            <a:r>
              <a:rPr lang="en-US" sz="2800" dirty="0"/>
              <a:t>“3 to 5”</a:t>
            </a:r>
            <a:endParaRPr lang="en-US" sz="6000" dirty="0"/>
          </a:p>
          <a:p>
            <a:pPr lvl="2"/>
            <a:r>
              <a:rPr lang="en-US" sz="2000" dirty="0"/>
              <a:t>3 to 5 questions answered, or</a:t>
            </a:r>
            <a:r>
              <a:rPr lang="en-US" sz="4000" dirty="0"/>
              <a:t> </a:t>
            </a:r>
            <a:r>
              <a:rPr lang="en-US" sz="2000" dirty="0"/>
              <a:t>3 to 5 sentences written to determine if students mastered the objectives communicated at the beginning of the lesson</a:t>
            </a:r>
            <a:endParaRPr lang="en-US" sz="4000" dirty="0"/>
          </a:p>
          <a:p>
            <a:endParaRPr lang="en-US" dirty="0"/>
          </a:p>
        </p:txBody>
      </p:sp>
    </p:spTree>
    <p:extLst>
      <p:ext uri="{BB962C8B-B14F-4D97-AF65-F5344CB8AC3E}">
        <p14:creationId xmlns:p14="http://schemas.microsoft.com/office/powerpoint/2010/main" val="231923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Assessment</a:t>
            </a:r>
          </a:p>
        </p:txBody>
      </p:sp>
      <p:sp>
        <p:nvSpPr>
          <p:cNvPr id="3" name="Content Placeholder 2"/>
          <p:cNvSpPr>
            <a:spLocks noGrp="1"/>
          </p:cNvSpPr>
          <p:nvPr>
            <p:ph idx="1"/>
          </p:nvPr>
        </p:nvSpPr>
        <p:spPr>
          <a:xfrm>
            <a:off x="1097280" y="1866900"/>
            <a:ext cx="10058400" cy="4345094"/>
          </a:xfrm>
        </p:spPr>
        <p:txBody>
          <a:bodyPr>
            <a:normAutofit/>
          </a:bodyPr>
          <a:lstStyle/>
          <a:p>
            <a:r>
              <a:rPr lang="en-US" sz="2800" dirty="0"/>
              <a:t>Why?</a:t>
            </a:r>
          </a:p>
          <a:p>
            <a:pPr lvl="1"/>
            <a:r>
              <a:rPr lang="en-US" sz="2400" dirty="0"/>
              <a:t>Provides feedback to the teacher</a:t>
            </a:r>
            <a:r>
              <a:rPr lang="mr-IN" sz="2400" dirty="0"/>
              <a:t>–</a:t>
            </a:r>
            <a:r>
              <a:rPr lang="en-US" sz="2400" dirty="0"/>
              <a:t> did you teach what you intended to teach and have the students learned what you intended them to learn?</a:t>
            </a:r>
          </a:p>
          <a:p>
            <a:pPr lvl="1"/>
            <a:r>
              <a:rPr lang="en-US" sz="2400" dirty="0"/>
              <a:t>Assess progress on the objectives you set at the beginning of the lesson</a:t>
            </a:r>
          </a:p>
          <a:p>
            <a:pPr lvl="1"/>
            <a:r>
              <a:rPr lang="en-US" sz="2400" dirty="0"/>
              <a:t>Reduces forgetting and improves retention long-term memory by up to 50 percent</a:t>
            </a:r>
          </a:p>
          <a:p>
            <a:pPr lvl="1"/>
            <a:r>
              <a:rPr lang="en-US" sz="2400" dirty="0"/>
              <a:t>Opportunity to reinforce the key concepts/ideas within the lesson</a:t>
            </a:r>
          </a:p>
          <a:p>
            <a:pPr lvl="1"/>
            <a:r>
              <a:rPr lang="en-US" sz="2400" dirty="0"/>
              <a:t>Opportunity for students to reflect and draw conclusions</a:t>
            </a:r>
          </a:p>
          <a:p>
            <a:pPr lvl="1"/>
            <a:r>
              <a:rPr lang="en-US" sz="2400" dirty="0"/>
              <a:t>Leads to higher-order thinking</a:t>
            </a:r>
          </a:p>
          <a:p>
            <a:pPr lvl="1"/>
            <a:r>
              <a:rPr lang="en-US" sz="2400" dirty="0"/>
              <a:t>Creates an opportunity to smoothly transition from one lesson to the next lesson</a:t>
            </a:r>
          </a:p>
        </p:txBody>
      </p:sp>
    </p:spTree>
    <p:extLst>
      <p:ext uri="{BB962C8B-B14F-4D97-AF65-F5344CB8AC3E}">
        <p14:creationId xmlns:p14="http://schemas.microsoft.com/office/powerpoint/2010/main" val="2608285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Assessment</a:t>
            </a:r>
          </a:p>
        </p:txBody>
      </p:sp>
      <p:sp>
        <p:nvSpPr>
          <p:cNvPr id="3" name="Content Placeholder 2"/>
          <p:cNvSpPr>
            <a:spLocks noGrp="1"/>
          </p:cNvSpPr>
          <p:nvPr>
            <p:ph idx="1"/>
          </p:nvPr>
        </p:nvSpPr>
        <p:spPr>
          <a:xfrm>
            <a:off x="1097280" y="1866900"/>
            <a:ext cx="10058400" cy="4345094"/>
          </a:xfrm>
        </p:spPr>
        <p:txBody>
          <a:bodyPr>
            <a:normAutofit/>
          </a:bodyPr>
          <a:lstStyle/>
          <a:p>
            <a:r>
              <a:rPr lang="en-US" sz="2800" dirty="0"/>
              <a:t>How do you determine your closing assessment questions in advance? </a:t>
            </a:r>
          </a:p>
          <a:p>
            <a:pPr marL="0" indent="0">
              <a:buNone/>
            </a:pPr>
            <a:endParaRPr lang="en-US" sz="2800" dirty="0"/>
          </a:p>
          <a:p>
            <a:r>
              <a:rPr lang="en-US" sz="2800" dirty="0"/>
              <a:t>What do you do if your lesson doesn’t progress as far as you had planned? </a:t>
            </a:r>
          </a:p>
          <a:p>
            <a:pPr marL="0" indent="0">
              <a:buNone/>
            </a:pPr>
            <a:endParaRPr lang="en-US" sz="2800" dirty="0"/>
          </a:p>
          <a:p>
            <a:r>
              <a:rPr lang="en-US" sz="2800" dirty="0"/>
              <a:t>How is your closing assessment from one day related to your focusing activity for the next day? </a:t>
            </a:r>
          </a:p>
        </p:txBody>
      </p:sp>
    </p:spTree>
    <p:extLst>
      <p:ext uri="{BB962C8B-B14F-4D97-AF65-F5344CB8AC3E}">
        <p14:creationId xmlns:p14="http://schemas.microsoft.com/office/powerpoint/2010/main" val="383075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Closing Assessment</a:t>
            </a:r>
          </a:p>
        </p:txBody>
      </p:sp>
      <p:sp>
        <p:nvSpPr>
          <p:cNvPr id="3" name="Content Placeholder 2"/>
          <p:cNvSpPr>
            <a:spLocks noGrp="1"/>
          </p:cNvSpPr>
          <p:nvPr>
            <p:ph idx="1"/>
          </p:nvPr>
        </p:nvSpPr>
        <p:spPr>
          <a:xfrm>
            <a:off x="1097280" y="1866900"/>
            <a:ext cx="4461691" cy="4345094"/>
          </a:xfrm>
        </p:spPr>
        <p:txBody>
          <a:bodyPr>
            <a:normAutofit/>
          </a:bodyPr>
          <a:lstStyle/>
          <a:p>
            <a:r>
              <a:rPr lang="en-US" sz="1800" dirty="0"/>
              <a:t>8</a:t>
            </a:r>
            <a:r>
              <a:rPr lang="en-US" sz="1800" baseline="30000" dirty="0"/>
              <a:t>th</a:t>
            </a:r>
            <a:r>
              <a:rPr lang="en-US" sz="1800" dirty="0"/>
              <a:t> grade ELA</a:t>
            </a:r>
          </a:p>
          <a:p>
            <a:r>
              <a:rPr lang="en-US" sz="1800" dirty="0"/>
              <a:t>During this lesson the students began reading “The Ransom of Red Chief” from the “Tell-Tale Heart” unit in Learnzillion.  </a:t>
            </a:r>
          </a:p>
          <a:p>
            <a:r>
              <a:rPr lang="en-US" sz="1800" i="1" dirty="0"/>
              <a:t>Based on today’s reading, refer to your text to answer the following questions:</a:t>
            </a:r>
            <a:endParaRPr lang="en-US" sz="1800" dirty="0"/>
          </a:p>
          <a:p>
            <a:pPr marL="342900" indent="-342900">
              <a:buFont typeface="+mj-lt"/>
              <a:buAutoNum type="arabicPeriod"/>
            </a:pPr>
            <a:r>
              <a:rPr lang="en-US" sz="1800" dirty="0"/>
              <a:t>When is this story being told in relation to the kidnapping? How do you know? </a:t>
            </a:r>
          </a:p>
          <a:p>
            <a:pPr marL="342900" indent="-342900">
              <a:buFont typeface="+mj-lt"/>
              <a:buAutoNum type="arabicPeriod"/>
            </a:pPr>
            <a:r>
              <a:rPr lang="en-US" sz="1800" dirty="0"/>
              <a:t>How much does the narrator know about what is happening? How do you know? </a:t>
            </a:r>
          </a:p>
          <a:p>
            <a:pPr marL="342900" indent="-342900">
              <a:buFont typeface="+mj-lt"/>
              <a:buAutoNum type="arabicPeriod"/>
            </a:pPr>
            <a:r>
              <a:rPr lang="en-US" sz="1800" dirty="0"/>
              <a:t>What words, phrases, or sentences reveal that something unexpected might happen? Give specific examples from the text. </a:t>
            </a:r>
          </a:p>
        </p:txBody>
      </p:sp>
      <p:sp>
        <p:nvSpPr>
          <p:cNvPr id="4" name="Content Placeholder 3">
            <a:extLst>
              <a:ext uri="{FF2B5EF4-FFF2-40B4-BE49-F238E27FC236}">
                <a16:creationId xmlns:a16="http://schemas.microsoft.com/office/drawing/2014/main" id="{3841FE09-C752-F549-BBE4-BA6B57F7BB42}"/>
              </a:ext>
            </a:extLst>
          </p:cNvPr>
          <p:cNvSpPr txBox="1">
            <a:spLocks/>
          </p:cNvSpPr>
          <p:nvPr/>
        </p:nvSpPr>
        <p:spPr>
          <a:xfrm>
            <a:off x="6217920" y="1845735"/>
            <a:ext cx="4937760" cy="441558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rgbClr val="8E3724"/>
              </a:buClr>
              <a:buSzPct val="100000"/>
              <a:buFont typeface="Calibri" panose="020F0502020204030204" pitchFamily="34" charset="0"/>
              <a:buChar char=" "/>
              <a:defRPr sz="2000" kern="1200">
                <a:solidFill>
                  <a:srgbClr val="131418"/>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29838A"/>
              </a:buClr>
              <a:buFont typeface="Calibri" pitchFamily="34" charset="0"/>
              <a:buChar char="◦"/>
              <a:defRPr sz="1800" kern="1200">
                <a:solidFill>
                  <a:srgbClr val="131418"/>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29838A"/>
              </a:buClr>
              <a:buFont typeface="Calibri" pitchFamily="34" charset="0"/>
              <a:buChar char="◦"/>
              <a:defRPr sz="1400" kern="1200">
                <a:solidFill>
                  <a:srgbClr val="131418"/>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a:t>Notice</a:t>
            </a:r>
            <a:r>
              <a:rPr lang="mr-IN" sz="1800" dirty="0"/>
              <a:t>…</a:t>
            </a:r>
            <a:endParaRPr lang="en-US" sz="1800" dirty="0"/>
          </a:p>
          <a:p>
            <a:pPr lvl="1"/>
            <a:r>
              <a:rPr lang="en-US" dirty="0"/>
              <a:t>3 questions</a:t>
            </a:r>
          </a:p>
          <a:p>
            <a:pPr lvl="2"/>
            <a:r>
              <a:rPr lang="en-US" sz="1800" dirty="0"/>
              <a:t>Not overly detailed or time-consuming</a:t>
            </a:r>
          </a:p>
          <a:p>
            <a:pPr lvl="1"/>
            <a:r>
              <a:rPr lang="en-US" dirty="0"/>
              <a:t>Questions are based on the day’s reading and what the students learned</a:t>
            </a:r>
          </a:p>
          <a:p>
            <a:pPr lvl="1"/>
            <a:r>
              <a:rPr lang="en-US" dirty="0"/>
              <a:t>Questions are text-based</a:t>
            </a:r>
          </a:p>
          <a:p>
            <a:pPr lvl="1"/>
            <a:r>
              <a:rPr lang="en-US" dirty="0"/>
              <a:t>Based on the students’ level of mastery for each question, the teacher will make a determination of what to teach the following day. </a:t>
            </a:r>
            <a:endParaRPr lang="en-US" sz="1800" dirty="0"/>
          </a:p>
        </p:txBody>
      </p:sp>
    </p:spTree>
    <p:extLst>
      <p:ext uri="{BB962C8B-B14F-4D97-AF65-F5344CB8AC3E}">
        <p14:creationId xmlns:p14="http://schemas.microsoft.com/office/powerpoint/2010/main" val="225806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MCSS PPT Template (Read-Only)" id="{D838202F-2291-8B4E-ABB4-5B9B9EAE2F50}" vid="{6FEFD479-AAE9-8243-A976-8B58D667D1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93E6B0B986F241A113B2D49B958513" ma:contentTypeVersion="8" ma:contentTypeDescription="Create a new document." ma:contentTypeScope="" ma:versionID="4c2fa86b327e6eb2608d56df9878164d">
  <xsd:schema xmlns:xsd="http://www.w3.org/2001/XMLSchema" xmlns:xs="http://www.w3.org/2001/XMLSchema" xmlns:p="http://schemas.microsoft.com/office/2006/metadata/properties" xmlns:ns2="d31bbffd-af85-45c8-b87c-c4f740317630" xmlns:ns3="702cb3d8-f2e7-4e96-8ad3-4643299e0366" targetNamespace="http://schemas.microsoft.com/office/2006/metadata/properties" ma:root="true" ma:fieldsID="741a3bd38bb55540b08e9a390e53dba5" ns2:_="" ns3:_="">
    <xsd:import namespace="d31bbffd-af85-45c8-b87c-c4f740317630"/>
    <xsd:import namespace="702cb3d8-f2e7-4e96-8ad3-4643299e036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bbffd-af85-45c8-b87c-c4f740317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2cb3d8-f2e7-4e96-8ad3-4643299e03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D749EF-EA69-49FA-B1B2-2AE4FE4FE6B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C8D5596-E873-4611-A21E-8CBB77F507D5}">
  <ds:schemaRefs>
    <ds:schemaRef ds:uri="http://schemas.microsoft.com/sharepoint/v3/contenttype/forms"/>
  </ds:schemaRefs>
</ds:datastoreItem>
</file>

<file path=customXml/itemProps3.xml><?xml version="1.0" encoding="utf-8"?>
<ds:datastoreItem xmlns:ds="http://schemas.openxmlformats.org/officeDocument/2006/customXml" ds:itemID="{F60BA7DE-797E-4D73-BDF6-4C821BEE4709}"/>
</file>

<file path=docProps/app.xml><?xml version="1.0" encoding="utf-8"?>
<Properties xmlns="http://schemas.openxmlformats.org/officeDocument/2006/extended-properties" xmlns:vt="http://schemas.openxmlformats.org/officeDocument/2006/docPropsVTypes">
  <Template>JMCSS PPT Template</Template>
  <TotalTime>5103</TotalTime>
  <Words>1686</Words>
  <Application>Microsoft Office PowerPoint</Application>
  <PresentationFormat>Widescreen</PresentationFormat>
  <Paragraphs>246</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Retrospect</vt:lpstr>
      <vt:lpstr>Instructional Framework: Ending</vt:lpstr>
      <vt:lpstr>Instructional Framework</vt:lpstr>
      <vt:lpstr>PowerPoint Presentation</vt:lpstr>
      <vt:lpstr>PowerPoint Presentation</vt:lpstr>
      <vt:lpstr>Ending: Overview</vt:lpstr>
      <vt:lpstr>Closing Assessment</vt:lpstr>
      <vt:lpstr>Closing Assessment</vt:lpstr>
      <vt:lpstr>Closing Assessment</vt:lpstr>
      <vt:lpstr>Example of Closing Assessment</vt:lpstr>
      <vt:lpstr>Example of Closing Assessment</vt:lpstr>
      <vt:lpstr>Example of Closing Assessment</vt:lpstr>
      <vt:lpstr>Time-Keeping Strategy</vt:lpstr>
      <vt:lpstr>Examples of Time-Keeping Strategies</vt:lpstr>
      <vt:lpstr>Instructional Framework Feedback</vt:lpstr>
      <vt:lpstr>PowerPoint Presentation</vt:lpstr>
      <vt:lpstr>Instructional Framework Feedback</vt:lpstr>
      <vt:lpstr>Instructional Framework Feedback</vt:lpstr>
      <vt:lpstr>Ending: 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Framework: Starter</dc:title>
  <dc:creator>Jared A. Myracle</dc:creator>
  <cp:lastModifiedBy>Ryan M. Kirkbride</cp:lastModifiedBy>
  <cp:revision>76</cp:revision>
  <dcterms:created xsi:type="dcterms:W3CDTF">2018-01-17T17:04:20Z</dcterms:created>
  <dcterms:modified xsi:type="dcterms:W3CDTF">2018-08-28T14:25:39Z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0x010100F093E6B0B986F241A113B2D49B958513</vt:lpwstr>
  </property>
</Properties>
</file>